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5"/>
  </p:notesMasterIdLst>
  <p:sldIdLst>
    <p:sldId id="719" r:id="rId2"/>
    <p:sldId id="262" r:id="rId3"/>
    <p:sldId id="729" r:id="rId4"/>
    <p:sldId id="733" r:id="rId5"/>
    <p:sldId id="734" r:id="rId6"/>
    <p:sldId id="735" r:id="rId7"/>
    <p:sldId id="736" r:id="rId8"/>
    <p:sldId id="737" r:id="rId9"/>
    <p:sldId id="738" r:id="rId10"/>
    <p:sldId id="739" r:id="rId11"/>
    <p:sldId id="740" r:id="rId12"/>
    <p:sldId id="741" r:id="rId13"/>
    <p:sldId id="742" r:id="rId14"/>
    <p:sldId id="743" r:id="rId15"/>
    <p:sldId id="744" r:id="rId16"/>
    <p:sldId id="745" r:id="rId17"/>
    <p:sldId id="746" r:id="rId18"/>
    <p:sldId id="747" r:id="rId19"/>
    <p:sldId id="748" r:id="rId20"/>
    <p:sldId id="749" r:id="rId21"/>
    <p:sldId id="750" r:id="rId22"/>
    <p:sldId id="751" r:id="rId23"/>
    <p:sldId id="758" r:id="rId24"/>
    <p:sldId id="752" r:id="rId25"/>
    <p:sldId id="755" r:id="rId26"/>
    <p:sldId id="756" r:id="rId27"/>
    <p:sldId id="761" r:id="rId28"/>
    <p:sldId id="757" r:id="rId29"/>
    <p:sldId id="759" r:id="rId30"/>
    <p:sldId id="760" r:id="rId31"/>
    <p:sldId id="762" r:id="rId32"/>
    <p:sldId id="763" r:id="rId33"/>
    <p:sldId id="764" r:id="rId34"/>
    <p:sldId id="767" r:id="rId35"/>
    <p:sldId id="768" r:id="rId36"/>
    <p:sldId id="769" r:id="rId37"/>
    <p:sldId id="770" r:id="rId38"/>
    <p:sldId id="771" r:id="rId39"/>
    <p:sldId id="772" r:id="rId40"/>
    <p:sldId id="773" r:id="rId41"/>
    <p:sldId id="774" r:id="rId42"/>
    <p:sldId id="788" r:id="rId43"/>
    <p:sldId id="775" r:id="rId44"/>
    <p:sldId id="776" r:id="rId45"/>
    <p:sldId id="777" r:id="rId46"/>
    <p:sldId id="778" r:id="rId47"/>
    <p:sldId id="779" r:id="rId48"/>
    <p:sldId id="780" r:id="rId49"/>
    <p:sldId id="781" r:id="rId50"/>
    <p:sldId id="789" r:id="rId51"/>
    <p:sldId id="790" r:id="rId52"/>
    <p:sldId id="791" r:id="rId53"/>
    <p:sldId id="792" r:id="rId54"/>
    <p:sldId id="793" r:id="rId55"/>
    <p:sldId id="794" r:id="rId56"/>
    <p:sldId id="795" r:id="rId57"/>
    <p:sldId id="796" r:id="rId58"/>
    <p:sldId id="797" r:id="rId59"/>
    <p:sldId id="798" r:id="rId60"/>
    <p:sldId id="800" r:id="rId61"/>
    <p:sldId id="799" r:id="rId62"/>
    <p:sldId id="801" r:id="rId63"/>
    <p:sldId id="802" r:id="rId64"/>
    <p:sldId id="816" r:id="rId65"/>
    <p:sldId id="803" r:id="rId66"/>
    <p:sldId id="804" r:id="rId67"/>
    <p:sldId id="805" r:id="rId68"/>
    <p:sldId id="806" r:id="rId69"/>
    <p:sldId id="807" r:id="rId70"/>
    <p:sldId id="808" r:id="rId71"/>
    <p:sldId id="809" r:id="rId72"/>
    <p:sldId id="810" r:id="rId73"/>
    <p:sldId id="811" r:id="rId74"/>
    <p:sldId id="812" r:id="rId75"/>
    <p:sldId id="813" r:id="rId76"/>
    <p:sldId id="814" r:id="rId77"/>
    <p:sldId id="815" r:id="rId78"/>
    <p:sldId id="817" r:id="rId79"/>
    <p:sldId id="818" r:id="rId80"/>
    <p:sldId id="819" r:id="rId81"/>
    <p:sldId id="821" r:id="rId82"/>
    <p:sldId id="822" r:id="rId83"/>
    <p:sldId id="823" r:id="rId84"/>
    <p:sldId id="824" r:id="rId85"/>
    <p:sldId id="825" r:id="rId86"/>
    <p:sldId id="826" r:id="rId87"/>
    <p:sldId id="829" r:id="rId88"/>
    <p:sldId id="830" r:id="rId89"/>
    <p:sldId id="831" r:id="rId90"/>
    <p:sldId id="832" r:id="rId91"/>
    <p:sldId id="833" r:id="rId92"/>
    <p:sldId id="834" r:id="rId93"/>
    <p:sldId id="835" r:id="rId9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71" userDrawn="1">
          <p15:clr>
            <a:srgbClr val="A4A3A4"/>
          </p15:clr>
        </p15:guide>
        <p15:guide id="2" pos="385" userDrawn="1">
          <p15:clr>
            <a:srgbClr val="A4A3A4"/>
          </p15:clr>
        </p15:guide>
        <p15:guide id="3" pos="5375" userDrawn="1">
          <p15:clr>
            <a:srgbClr val="A4A3A4"/>
          </p15:clr>
        </p15:guide>
        <p15:guide id="4" pos="54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SEN Kim" initials="S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4E9C"/>
    <a:srgbClr val="39BCB8"/>
    <a:srgbClr val="39BBB6"/>
    <a:srgbClr val="B83010"/>
    <a:srgbClr val="49C1BE"/>
    <a:srgbClr val="B5A8D3"/>
    <a:srgbClr val="EE5835"/>
    <a:srgbClr val="2D8F8A"/>
    <a:srgbClr val="3CBCB7"/>
    <a:srgbClr val="281F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17" autoAdjust="0"/>
    <p:restoredTop sz="94660"/>
  </p:normalViewPr>
  <p:slideViewPr>
    <p:cSldViewPr snapToGrid="0">
      <p:cViewPr>
        <p:scale>
          <a:sx n="90" d="100"/>
          <a:sy n="90" d="100"/>
        </p:scale>
        <p:origin x="-24" y="204"/>
      </p:cViewPr>
      <p:guideLst>
        <p:guide orient="horz" pos="1071"/>
        <p:guide pos="385"/>
        <p:guide pos="5375"/>
        <p:guide pos="5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0472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094D2-52B1-4A24-9772-F4ABB377CA0B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3C5F93-DBD8-475E-B5C0-664EF94AA8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062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1F71807D-336E-4FF6-BE4D-1DFB82D18E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503"/>
            <a:ext cx="9144000" cy="68750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" y="0"/>
            <a:ext cx="912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74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" y="0"/>
            <a:ext cx="912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52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22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6B39C80-C2B0-4665-B702-5858641FA5C7}"/>
              </a:ext>
            </a:extLst>
          </p:cNvPr>
          <p:cNvSpPr txBox="1"/>
          <p:nvPr/>
        </p:nvSpPr>
        <p:spPr>
          <a:xfrm>
            <a:off x="0" y="652004"/>
            <a:ext cx="9144000" cy="705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5000"/>
              </a:lnSpc>
            </a:pP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 개발 환경 설정하기</a:t>
            </a:r>
            <a:endParaRPr lang="ko-KR" altLang="en-US" sz="2800" spc="-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36613603-1D49-4741-B2D3-A521AC92038F}"/>
              </a:ext>
            </a:extLst>
          </p:cNvPr>
          <p:cNvCxnSpPr/>
          <p:nvPr/>
        </p:nvCxnSpPr>
        <p:spPr>
          <a:xfrm>
            <a:off x="716437" y="1455301"/>
            <a:ext cx="7748833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C962CC6-CE15-416C-9D3C-48EF4128E734}"/>
              </a:ext>
            </a:extLst>
          </p:cNvPr>
          <p:cNvSpPr txBox="1"/>
          <p:nvPr/>
        </p:nvSpPr>
        <p:spPr>
          <a:xfrm>
            <a:off x="1366887" y="1461989"/>
            <a:ext cx="640080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.1</a:t>
            </a:r>
            <a:r>
              <a:rPr lang="ko-KR" altLang="en-US" sz="2000" dirty="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 err="1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JDK</a:t>
            </a:r>
            <a:r>
              <a:rPr lang="en-US" altLang="ko-KR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en-US" altLang="ko-KR" sz="2000" dirty="0" smtClean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.2  JDK </a:t>
            </a:r>
            <a:r>
              <a:rPr lang="ko-KR" altLang="en-US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 변수 설정하기</a:t>
            </a:r>
            <a:endParaRPr lang="en-US" altLang="ko-KR" sz="2000" smtClean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 </a:t>
            </a:r>
            <a:r>
              <a:rPr lang="ko-KR" altLang="en-US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en-US" altLang="ko-KR" sz="2000" smtClean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.4  </a:t>
            </a:r>
            <a:r>
              <a:rPr lang="ko-KR" altLang="en-US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en-US" altLang="ko-KR" sz="2000" smtClean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3.5  Java EE API </a:t>
            </a:r>
            <a:r>
              <a:rPr lang="ko-KR" altLang="en-US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즐겨찾기 추가하기</a:t>
            </a:r>
            <a:endParaRPr lang="en-US" altLang="ko-KR" sz="2000" smtClean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3.6  </a:t>
            </a:r>
            <a:r>
              <a:rPr lang="ko-KR" altLang="en-US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비주얼 스튜디오 코드 설치하기</a:t>
            </a:r>
            <a:endParaRPr lang="en-US" altLang="ko-KR" sz="2000" smtClean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 Oracle DBMS </a:t>
            </a:r>
            <a:r>
              <a:rPr lang="ko-KR" altLang="en-US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en-US" altLang="ko-KR" sz="2000" smtClean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3.8  SQL Developer </a:t>
            </a:r>
            <a:r>
              <a:rPr lang="ko-KR" altLang="en-US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en-US" altLang="ko-KR" sz="2000" smtClean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3.9  exERD </a:t>
            </a:r>
            <a:r>
              <a:rPr lang="ko-KR" altLang="en-US" sz="2000" smtClean="0"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78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JDK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환경 변수 설정하기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488636"/>
            <a:ext cx="813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en-US" altLang="ko-KR" sz="1200">
                <a:latin typeface="+mj-ea"/>
                <a:ea typeface="+mj-ea"/>
              </a:rPr>
              <a:t>JDK</a:t>
            </a:r>
            <a:r>
              <a:rPr lang="ko-KR" altLang="en-US" sz="1200">
                <a:latin typeface="+mj-ea"/>
                <a:ea typeface="+mj-ea"/>
              </a:rPr>
              <a:t>가 설치된 폴더로 이동합니다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탐색기의 주소창에서 마우스 오른쪽 버튼을 클릭한 </a:t>
            </a:r>
            <a:r>
              <a:rPr lang="ko-KR" altLang="en-US" sz="1200" smtClean="0">
                <a:latin typeface="+mj-ea"/>
                <a:ea typeface="+mj-ea"/>
              </a:rPr>
              <a:t>후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 smtClean="0">
                <a:latin typeface="+mj-ea"/>
                <a:ea typeface="+mj-ea"/>
              </a:rPr>
              <a:t>주소 </a:t>
            </a:r>
            <a:r>
              <a:rPr lang="ko-KR" altLang="en-US" sz="1200">
                <a:latin typeface="+mj-ea"/>
                <a:ea typeface="+mj-ea"/>
              </a:rPr>
              <a:t>복사를 </a:t>
            </a:r>
            <a:r>
              <a:rPr lang="ko-KR" altLang="en-US" sz="1200" smtClean="0">
                <a:latin typeface="+mj-ea"/>
                <a:ea typeface="+mj-ea"/>
              </a:rPr>
              <a:t>선택하여</a:t>
            </a:r>
            <a:endParaRPr lang="en-US" altLang="ko-KR" sz="1200" smtClean="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  JDK </a:t>
            </a:r>
            <a:r>
              <a:rPr lang="ko-KR" altLang="en-US" sz="1200">
                <a:latin typeface="+mj-ea"/>
                <a:ea typeface="+mj-ea"/>
              </a:rPr>
              <a:t>설치 경로를 복사합니다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41377" y="2239673"/>
            <a:ext cx="4965760" cy="35846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916017" y="3508513"/>
            <a:ext cx="1600200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2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JDK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환경 변수 설정하기</a:t>
            </a:r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471640"/>
            <a:ext cx="8241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내 </a:t>
            </a:r>
            <a:r>
              <a:rPr lang="en-US" altLang="ko-KR" sz="1200">
                <a:latin typeface="+mj-ea"/>
                <a:ea typeface="+mj-ea"/>
              </a:rPr>
              <a:t>PC</a:t>
            </a:r>
            <a:r>
              <a:rPr lang="ko-KR" altLang="en-US" sz="1200">
                <a:latin typeface="+mj-ea"/>
                <a:ea typeface="+mj-ea"/>
              </a:rPr>
              <a:t>에 마우스 커서를 올려 놓고 마우스 오른쪽 버튼을 클릭해 메뉴가 나타나면 </a:t>
            </a:r>
            <a:r>
              <a:rPr lang="ko-KR" altLang="en-US" sz="1200" smtClean="0">
                <a:latin typeface="+mj-ea"/>
                <a:ea typeface="+mj-ea"/>
              </a:rPr>
              <a:t>속성을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 smtClean="0">
                <a:latin typeface="+mj-ea"/>
                <a:ea typeface="+mj-ea"/>
              </a:rPr>
              <a:t>선택합니다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 descr="C:\Users\김윤지\AppData\Local\Microsoft\Windows\INetCache\Content.Word\1-15-4-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651" y="2095832"/>
            <a:ext cx="4197985" cy="2865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204651" y="3110948"/>
            <a:ext cx="707514" cy="1490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988066" y="4711148"/>
            <a:ext cx="707514" cy="1490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2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JDK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환경 변수 설정하기</a:t>
            </a:r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5738" y="1451761"/>
            <a:ext cx="7752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고급 시스템 설정을 선택합니다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 descr="C:\Users\김윤지\AppData\Local\Microsoft\Windows\INetCache\Content.Word\1-15-4-5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301" y="1947421"/>
            <a:ext cx="5754081" cy="34694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531301" y="2991678"/>
            <a:ext cx="675186" cy="2186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2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JDK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환경 변수 설정하기</a:t>
            </a:r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5922" y="1441821"/>
            <a:ext cx="7317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시스템 속성창에서 고급 </a:t>
            </a:r>
            <a:r>
              <a:rPr lang="en-US" altLang="ko-KR" sz="1200">
                <a:latin typeface="+mj-ea"/>
                <a:ea typeface="+mj-ea"/>
              </a:rPr>
              <a:t>&gt; </a:t>
            </a:r>
            <a:r>
              <a:rPr lang="ko-KR" altLang="en-US" sz="1200">
                <a:latin typeface="+mj-ea"/>
                <a:ea typeface="+mj-ea"/>
              </a:rPr>
              <a:t>환경 변수를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 descr="C:\Users\김윤지\AppData\Local\Microsoft\Windows\INetCache\Content.Word\1-15-4-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829" y="1758577"/>
            <a:ext cx="3484880" cy="3986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369366" y="2012494"/>
            <a:ext cx="258417" cy="1987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44553" y="4964416"/>
            <a:ext cx="1130691" cy="1987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2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JDK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환경 변수 설정하기</a:t>
            </a:r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6287" y="1412004"/>
            <a:ext cx="678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환경 변수창이 나타나면 시스템 변수에서 새로 만들기를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 descr="C:\Users\김윤지\AppData\Local\Microsoft\Windows\INetCache\Content.Word\1-15-4-7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831" y="2009113"/>
            <a:ext cx="4364355" cy="42710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703443" y="4899991"/>
            <a:ext cx="1002076" cy="18884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74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JDK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환경 변수 설정하기</a:t>
            </a:r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3841" y="1372897"/>
            <a:ext cx="8032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변수 이름에 </a:t>
            </a:r>
            <a:r>
              <a:rPr lang="en-US" altLang="ko-KR" sz="1200">
                <a:latin typeface="+mj-ea"/>
                <a:ea typeface="+mj-ea"/>
              </a:rPr>
              <a:t>JAVA_HOME</a:t>
            </a:r>
            <a:r>
              <a:rPr lang="ko-KR" altLang="en-US" sz="1200">
                <a:latin typeface="+mj-ea"/>
                <a:ea typeface="+mj-ea"/>
              </a:rPr>
              <a:t>을 입력한 후 복사한 </a:t>
            </a:r>
            <a:r>
              <a:rPr lang="en-US" altLang="ko-KR" sz="1200">
                <a:latin typeface="+mj-ea"/>
                <a:ea typeface="+mj-ea"/>
              </a:rPr>
              <a:t>JDK </a:t>
            </a:r>
            <a:r>
              <a:rPr lang="ko-KR" altLang="en-US" sz="1200">
                <a:latin typeface="+mj-ea"/>
                <a:ea typeface="+mj-ea"/>
              </a:rPr>
              <a:t>경로를 붙여 넣고 확인을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24274" y="1786212"/>
            <a:ext cx="5104130" cy="1317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315817" y="2196548"/>
            <a:ext cx="1490870" cy="457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74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JDK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환경 변수 설정하기</a:t>
            </a:r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3414" y="1354797"/>
            <a:ext cx="845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시스템 변수에 </a:t>
            </a:r>
            <a:r>
              <a:rPr lang="en-US" altLang="ko-KR" sz="1200">
                <a:latin typeface="+mj-ea"/>
                <a:ea typeface="+mj-ea"/>
              </a:rPr>
              <a:t>JAVA_HOME</a:t>
            </a:r>
            <a:r>
              <a:rPr lang="ko-KR" altLang="en-US" sz="1200">
                <a:latin typeface="+mj-ea"/>
                <a:ea typeface="+mj-ea"/>
              </a:rPr>
              <a:t>이 생성된 것을 확인한 후 다시 시스템 변수에서 </a:t>
            </a:r>
            <a:r>
              <a:rPr lang="en-US" altLang="ko-KR" sz="1200">
                <a:latin typeface="+mj-ea"/>
                <a:ea typeface="+mj-ea"/>
              </a:rPr>
              <a:t>Path </a:t>
            </a:r>
            <a:r>
              <a:rPr lang="ko-KR" altLang="en-US" sz="1200" smtClean="0">
                <a:latin typeface="+mj-ea"/>
                <a:ea typeface="+mj-ea"/>
              </a:rPr>
              <a:t>변수를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 smtClean="0">
                <a:latin typeface="+mj-ea"/>
                <a:ea typeface="+mj-ea"/>
              </a:rPr>
              <a:t>선택하고 </a:t>
            </a:r>
            <a:endParaRPr lang="en-US" altLang="ko-KR" sz="1200" smtClean="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   </a:t>
            </a:r>
            <a:r>
              <a:rPr lang="ko-KR" altLang="en-US" sz="1200" smtClean="0">
                <a:latin typeface="+mj-ea"/>
                <a:ea typeface="+mj-ea"/>
              </a:rPr>
              <a:t>편집을 </a:t>
            </a:r>
            <a:r>
              <a:rPr lang="ko-KR" altLang="en-US" sz="1200">
                <a:latin typeface="+mj-ea"/>
                <a:ea typeface="+mj-ea"/>
              </a:rPr>
              <a:t>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027886" y="1816462"/>
            <a:ext cx="4641270" cy="44171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156791" y="4562062"/>
            <a:ext cx="2922105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74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JDK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환경 변수 설정하기</a:t>
            </a:r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2555" y="1342432"/>
            <a:ext cx="7764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환경 변수 편집창이 나타나면 새로 만들기를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057400" y="1740009"/>
            <a:ext cx="4343400" cy="44421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536096" y="2166730"/>
            <a:ext cx="834887" cy="2186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74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JDK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환경 변수 설정하기</a:t>
            </a:r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983" y="1471639"/>
            <a:ext cx="8398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en-US" altLang="ko-KR" sz="1200">
                <a:latin typeface="+mj-ea"/>
                <a:ea typeface="+mj-ea"/>
              </a:rPr>
              <a:t>%JAVA_HOME%\bin</a:t>
            </a:r>
            <a:r>
              <a:rPr lang="ko-KR" altLang="en-US" sz="1200">
                <a:latin typeface="+mj-ea"/>
                <a:ea typeface="+mj-ea"/>
              </a:rPr>
              <a:t>을 입력하고 확인을 </a:t>
            </a:r>
            <a:r>
              <a:rPr lang="ko-KR" altLang="en-US" sz="1200" smtClean="0">
                <a:latin typeface="+mj-ea"/>
                <a:ea typeface="+mj-ea"/>
              </a:rPr>
              <a:t>클릭합니다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 smtClean="0">
                <a:latin typeface="+mj-ea"/>
                <a:ea typeface="+mj-ea"/>
              </a:rPr>
              <a:t>이어서 </a:t>
            </a:r>
            <a:r>
              <a:rPr lang="ko-KR" altLang="en-US" sz="1200">
                <a:latin typeface="+mj-ea"/>
                <a:ea typeface="+mj-ea"/>
              </a:rPr>
              <a:t>환경 변수창에서 확인을 한 </a:t>
            </a:r>
            <a:r>
              <a:rPr lang="ko-KR" altLang="en-US" sz="1200" smtClean="0">
                <a:latin typeface="+mj-ea"/>
                <a:ea typeface="+mj-ea"/>
              </a:rPr>
              <a:t>번</a:t>
            </a:r>
            <a:r>
              <a:rPr lang="en-US" altLang="ko-KR" sz="1200" smtClean="0">
                <a:latin typeface="+mj-ea"/>
                <a:ea typeface="+mj-ea"/>
              </a:rPr>
              <a:t> </a:t>
            </a:r>
            <a:r>
              <a:rPr lang="ko-KR" altLang="en-US" sz="1200" smtClean="0">
                <a:latin typeface="+mj-ea"/>
                <a:ea typeface="+mj-ea"/>
              </a:rPr>
              <a:t>더 </a:t>
            </a:r>
            <a:r>
              <a:rPr lang="ko-KR" altLang="en-US" sz="1200">
                <a:latin typeface="+mj-ea"/>
                <a:ea typeface="+mj-ea"/>
              </a:rPr>
              <a:t>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438164" y="1887138"/>
            <a:ext cx="4181297" cy="44242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564296" y="3110948"/>
            <a:ext cx="1053547" cy="19878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74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JDK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환경 변수 설정하기</a:t>
            </a:r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809" y="1600200"/>
            <a:ext cx="8448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10 </a:t>
            </a:r>
            <a:r>
              <a:rPr lang="ko-KR" altLang="en-US" sz="1200">
                <a:latin typeface="+mj-ea"/>
                <a:ea typeface="+mj-ea"/>
              </a:rPr>
              <a:t>환경 변수가 바르게 설정되었는지 확인하기 위해 명령 프롬프트창을 열고 </a:t>
            </a:r>
            <a:r>
              <a:rPr lang="en-US" altLang="ko-KR" sz="1200">
                <a:latin typeface="+mj-ea"/>
                <a:ea typeface="+mj-ea"/>
              </a:rPr>
              <a:t>javac –version</a:t>
            </a:r>
            <a:r>
              <a:rPr lang="ko-KR" altLang="en-US" sz="1200" smtClean="0">
                <a:latin typeface="+mj-ea"/>
                <a:ea typeface="+mj-ea"/>
              </a:rPr>
              <a:t>을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 smtClean="0">
                <a:latin typeface="+mj-ea"/>
                <a:ea typeface="+mj-ea"/>
              </a:rPr>
              <a:t>입력한 </a:t>
            </a:r>
            <a:r>
              <a:rPr lang="ko-KR" altLang="en-US" sz="1200">
                <a:latin typeface="+mj-ea"/>
                <a:ea typeface="+mj-ea"/>
              </a:rPr>
              <a:t>후 </a:t>
            </a:r>
            <a:r>
              <a:rPr lang="ko-KR" altLang="en-US" sz="1200" smtClean="0">
                <a:latin typeface="+mj-ea"/>
                <a:ea typeface="+mj-ea"/>
              </a:rPr>
              <a:t>엔터키를</a:t>
            </a:r>
            <a:endParaRPr lang="en-US" altLang="ko-KR" sz="1200" smtClean="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   </a:t>
            </a:r>
            <a:r>
              <a:rPr lang="ko-KR" altLang="en-US" sz="1200" smtClean="0">
                <a:latin typeface="+mj-ea"/>
                <a:ea typeface="+mj-ea"/>
              </a:rPr>
              <a:t> </a:t>
            </a:r>
            <a:r>
              <a:rPr lang="ko-KR" altLang="en-US" sz="1200">
                <a:latin typeface="+mj-ea"/>
                <a:ea typeface="+mj-ea"/>
              </a:rPr>
              <a:t>클릭합니다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 smtClean="0">
                <a:latin typeface="+mj-ea"/>
                <a:ea typeface="+mj-ea"/>
              </a:rPr>
              <a:t>정상적으로 </a:t>
            </a:r>
            <a:r>
              <a:rPr lang="ko-KR" altLang="en-US" sz="1200">
                <a:latin typeface="+mj-ea"/>
                <a:ea typeface="+mj-ea"/>
              </a:rPr>
              <a:t>환경 변수가 설정됐으면 다음과 같이 </a:t>
            </a:r>
            <a:r>
              <a:rPr lang="en-US" altLang="ko-KR" sz="1200">
                <a:latin typeface="+mj-ea"/>
                <a:ea typeface="+mj-ea"/>
              </a:rPr>
              <a:t>JDK </a:t>
            </a:r>
            <a:r>
              <a:rPr lang="ko-KR" altLang="en-US" sz="1200" smtClean="0">
                <a:latin typeface="+mj-ea"/>
                <a:ea typeface="+mj-ea"/>
              </a:rPr>
              <a:t>버전 정보가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 smtClean="0">
                <a:latin typeface="+mj-ea"/>
                <a:ea typeface="+mj-ea"/>
              </a:rPr>
              <a:t>출력됩니다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374" y="5973417"/>
            <a:ext cx="5615609" cy="2616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smtClean="0"/>
              <a:t>윈도 </a:t>
            </a:r>
            <a:r>
              <a:rPr lang="ko-KR" altLang="en-US" sz="1050"/>
              <a:t>검색창에서 </a:t>
            </a:r>
            <a:r>
              <a:rPr lang="en-US" altLang="ko-KR" sz="1050"/>
              <a:t>cmd</a:t>
            </a:r>
            <a:r>
              <a:rPr lang="ko-KR" altLang="en-US" sz="1050"/>
              <a:t>를 입력하고 </a:t>
            </a:r>
            <a:r>
              <a:rPr lang="ko-KR" altLang="en-US" sz="1050" smtClean="0"/>
              <a:t>엔터</a:t>
            </a:r>
            <a:r>
              <a:rPr lang="ko-KR" altLang="en-US" sz="1050"/>
              <a:t>키</a:t>
            </a:r>
            <a:r>
              <a:rPr lang="ko-KR" altLang="en-US" sz="1050" smtClean="0"/>
              <a:t>를 </a:t>
            </a:r>
            <a:r>
              <a:rPr lang="ko-KR" altLang="en-US" sz="1050"/>
              <a:t>클릭하면 명령 프롬프트창이 나타납니다</a:t>
            </a:r>
            <a:r>
              <a:rPr lang="en-US" altLang="ko-KR" sz="1050"/>
              <a:t>.</a:t>
            </a:r>
            <a:endParaRPr lang="ko-KR" altLang="en-US" sz="1050"/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2563" y="2216426"/>
            <a:ext cx="3591339" cy="26935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2186609" y="2882348"/>
            <a:ext cx="1043608" cy="2484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55374" y="5675243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v"/>
            </a:pPr>
            <a:r>
              <a:rPr lang="en-US" altLang="ko-KR" sz="1200" b="1" smtClean="0">
                <a:latin typeface="+mj-ea"/>
                <a:ea typeface="+mj-ea"/>
              </a:rPr>
              <a:t>Tip</a:t>
            </a:r>
            <a:endParaRPr lang="ko-KR" altLang="en-US" sz="12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274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.1 JDK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설치하기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3041" y="1620075"/>
            <a:ext cx="7606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1. </a:t>
            </a:r>
            <a:r>
              <a:rPr lang="ko-KR" altLang="en-US" sz="1200" dirty="0" err="1"/>
              <a:t>구글에서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jdk</a:t>
            </a:r>
            <a:r>
              <a:rPr lang="en-US" altLang="ko-KR" sz="1200" dirty="0"/>
              <a:t> download</a:t>
            </a:r>
            <a:r>
              <a:rPr lang="ko-KR" altLang="en-US" sz="1200" dirty="0"/>
              <a:t>로 검색하여 </a:t>
            </a:r>
            <a:r>
              <a:rPr lang="ko-KR" altLang="en-US" sz="1200" dirty="0" err="1"/>
              <a:t>오라클</a:t>
            </a:r>
            <a:r>
              <a:rPr lang="ko-KR" altLang="en-US" sz="1200" dirty="0"/>
              <a:t> </a:t>
            </a:r>
            <a:r>
              <a:rPr lang="en-US" altLang="ko-KR" sz="1200" dirty="0"/>
              <a:t>JDK </a:t>
            </a:r>
            <a:r>
              <a:rPr lang="ko-KR" altLang="en-US" sz="1200" dirty="0"/>
              <a:t>다운로드 페이지에 접속합니다</a:t>
            </a:r>
            <a:r>
              <a:rPr lang="en-US" altLang="ko-KR" sz="1200" dirty="0"/>
              <a:t>.  </a:t>
            </a:r>
            <a:r>
              <a:rPr lang="ko-KR" altLang="en-US" sz="1200" dirty="0" smtClean="0"/>
              <a:t>또는 다음 주소를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입력하여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접속한 </a:t>
            </a:r>
            <a:r>
              <a:rPr lang="ko-KR" altLang="en-US" sz="1200" dirty="0"/>
              <a:t>다음 </a:t>
            </a:r>
            <a:r>
              <a:rPr lang="en-US" altLang="ko-KR" sz="1200" dirty="0"/>
              <a:t>JDK DOWNLOAD</a:t>
            </a:r>
            <a:r>
              <a:rPr lang="ko-KR" altLang="en-US" sz="1200" dirty="0"/>
              <a:t>를 클릭해도 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 smtClean="0"/>
              <a:t>   </a:t>
            </a:r>
            <a:r>
              <a:rPr lang="en-US" altLang="ko-KR" sz="1200" dirty="0" smtClean="0">
                <a:solidFill>
                  <a:srgbClr val="FF0000"/>
                </a:solidFill>
              </a:rPr>
              <a:t>• </a:t>
            </a:r>
            <a:r>
              <a:rPr lang="en-US" altLang="ko-KR" sz="1200" dirty="0">
                <a:solidFill>
                  <a:srgbClr val="FF0000"/>
                </a:solidFill>
              </a:rPr>
              <a:t>https://www.oracle.com/technetwork/java/javase/downloads/index.html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6" name="그림 5" descr="C:\Users\김윤지\AppData\Local\Microsoft\Windows\INetCache\Content.Word\1-13-2-3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688" y="2459051"/>
            <a:ext cx="4873625" cy="305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836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443" y="1699591"/>
            <a:ext cx="8388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아파치 </a:t>
            </a:r>
            <a:r>
              <a:rPr lang="ko-KR" altLang="en-US" sz="1200" dirty="0" err="1">
                <a:latin typeface="+mj-ea"/>
                <a:ea typeface="+mj-ea"/>
              </a:rPr>
              <a:t>톰캣</a:t>
            </a:r>
            <a:r>
              <a:rPr lang="ko-KR" altLang="en-US" sz="1200" dirty="0">
                <a:latin typeface="+mj-ea"/>
                <a:ea typeface="+mj-ea"/>
              </a:rPr>
              <a:t> 사이트에 접속한 후 왼쪽에 있는 최신 </a:t>
            </a:r>
            <a:r>
              <a:rPr lang="ko-KR" altLang="en-US" sz="1200" dirty="0" err="1">
                <a:latin typeface="+mj-ea"/>
                <a:ea typeface="+mj-ea"/>
              </a:rPr>
              <a:t>톰캣</a:t>
            </a:r>
            <a:r>
              <a:rPr lang="ko-KR" altLang="en-US" sz="1200" dirty="0">
                <a:latin typeface="+mj-ea"/>
                <a:ea typeface="+mj-ea"/>
              </a:rPr>
              <a:t> 버전인 </a:t>
            </a:r>
            <a:r>
              <a:rPr lang="en-US" altLang="ko-KR" sz="1200" dirty="0" smtClean="0">
                <a:latin typeface="+mj-ea"/>
                <a:ea typeface="+mj-ea"/>
              </a:rPr>
              <a:t>Tomcat9</a:t>
            </a:r>
            <a:r>
              <a:rPr lang="ko-KR" altLang="en-US" sz="1200" dirty="0">
                <a:latin typeface="+mj-ea"/>
                <a:ea typeface="+mj-ea"/>
              </a:rPr>
              <a:t>을 클릭해서 </a:t>
            </a:r>
            <a:r>
              <a:rPr lang="ko-KR" altLang="en-US" sz="1200" dirty="0" smtClean="0">
                <a:latin typeface="+mj-ea"/>
                <a:ea typeface="+mj-ea"/>
              </a:rPr>
              <a:t>설치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 smtClean="0">
                <a:latin typeface="+mj-ea"/>
                <a:ea typeface="+mj-ea"/>
              </a:rPr>
              <a:t>파일을 </a:t>
            </a:r>
            <a:r>
              <a:rPr lang="ko-KR" altLang="en-US" sz="1200" dirty="0" err="1">
                <a:latin typeface="+mj-ea"/>
                <a:ea typeface="+mj-ea"/>
              </a:rPr>
              <a:t>다운로드합니다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r>
              <a:rPr lang="en-US" altLang="ko-KR" sz="1200" dirty="0" smtClean="0">
                <a:latin typeface="+mj-ea"/>
                <a:ea typeface="+mj-ea"/>
              </a:rPr>
              <a:t>   </a:t>
            </a:r>
            <a:r>
              <a:rPr lang="en-US" altLang="ko-KR" sz="1200" dirty="0" smtClean="0">
                <a:solidFill>
                  <a:srgbClr val="FF0000"/>
                </a:solidFill>
                <a:latin typeface="+mj-ea"/>
                <a:ea typeface="+mj-ea"/>
              </a:rPr>
              <a:t>• http://tomcat.apache.org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50504" y="2236305"/>
            <a:ext cx="5585791" cy="42717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209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7383" y="1590261"/>
            <a:ext cx="7941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 smtClean="0">
                <a:latin typeface="+mj-ea"/>
                <a:ea typeface="+mj-ea"/>
              </a:rPr>
              <a:t>32-bit/640bit </a:t>
            </a:r>
            <a:r>
              <a:rPr lang="en-US" altLang="ko-KR" sz="1200">
                <a:latin typeface="+mj-ea"/>
                <a:ea typeface="+mj-ea"/>
              </a:rPr>
              <a:t>Windows Service Installer</a:t>
            </a:r>
            <a:r>
              <a:rPr lang="ko-KR" altLang="en-US" sz="1200">
                <a:latin typeface="+mj-ea"/>
                <a:ea typeface="+mj-ea"/>
              </a:rPr>
              <a:t>를 클릭하여 </a:t>
            </a:r>
            <a:r>
              <a:rPr lang="ko-KR" altLang="en-US" sz="1200" smtClean="0">
                <a:latin typeface="+mj-ea"/>
                <a:ea typeface="+mj-ea"/>
              </a:rPr>
              <a:t>파일을 다운로드 받습니다</a:t>
            </a:r>
            <a:r>
              <a:rPr lang="en-US" altLang="ko-KR" sz="1200" smtClean="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24274" y="2020929"/>
            <a:ext cx="5020310" cy="34124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997765" y="3637722"/>
            <a:ext cx="2981739" cy="159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9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7626" y="1500810"/>
            <a:ext cx="8398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파일을 다운로드한 폴더를 열고 설치 파일을 더블클릭해 설치를 시작합니다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76021" y="1785302"/>
            <a:ext cx="5074475" cy="37309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643809" y="2812774"/>
            <a:ext cx="715617" cy="7653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9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2129" y="1436372"/>
            <a:ext cx="7625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/>
              <a:t>4</a:t>
            </a:r>
            <a:r>
              <a:rPr lang="en-US" altLang="ko-KR" sz="1200" b="1"/>
              <a:t>. </a:t>
            </a:r>
            <a:r>
              <a:rPr lang="ko-KR" altLang="en-US" sz="1200"/>
              <a:t>설치 마법사가 시작되면 </a:t>
            </a:r>
            <a:r>
              <a:rPr lang="en-US" altLang="ko-KR" sz="1200"/>
              <a:t>Next</a:t>
            </a:r>
            <a:r>
              <a:rPr lang="ko-KR" altLang="en-US" sz="1200"/>
              <a:t>를 클릭해 설치를 진행합니다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19651" y="1879324"/>
            <a:ext cx="4752975" cy="3695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631635" y="5237922"/>
            <a:ext cx="685800" cy="1888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47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678" y="1401105"/>
            <a:ext cx="7861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아파치 톰캣 라이선스 사용에 동의한다는 의미로 </a:t>
            </a:r>
            <a:r>
              <a:rPr lang="en-US" altLang="ko-KR" sz="1200">
                <a:latin typeface="+mj-ea"/>
                <a:ea typeface="+mj-ea"/>
              </a:rPr>
              <a:t>I Agree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18433" y="1789872"/>
            <a:ext cx="4752975" cy="3695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840357" y="5148470"/>
            <a:ext cx="665921" cy="1689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9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3232" y="1560443"/>
            <a:ext cx="8012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기본 인스톨 구성을 선택하고 </a:t>
            </a:r>
            <a:r>
              <a:rPr lang="en-US" altLang="ko-KR" sz="1200">
                <a:latin typeface="+mj-ea"/>
                <a:ea typeface="+mj-ea"/>
              </a:rPr>
              <a:t>Next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58191" y="1929019"/>
            <a:ext cx="4752975" cy="3695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819590" y="5307496"/>
            <a:ext cx="706567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47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8" y="1560442"/>
            <a:ext cx="8388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latin typeface="+mj-ea"/>
                <a:ea typeface="+mj-ea"/>
              </a:rPr>
              <a:t>7</a:t>
            </a:r>
            <a:r>
              <a:rPr lang="en-US" altLang="ko-KR" sz="1200" b="1">
                <a:latin typeface="+mj-ea"/>
                <a:ea typeface="+mj-ea"/>
              </a:rPr>
              <a:t>. </a:t>
            </a:r>
            <a:r>
              <a:rPr lang="en-US" altLang="ko-KR" sz="1200">
                <a:latin typeface="+mj-ea"/>
                <a:ea typeface="+mj-ea"/>
              </a:rPr>
              <a:t>HTTP/1.1 Connector Port </a:t>
            </a:r>
            <a:r>
              <a:rPr lang="ko-KR" altLang="en-US" sz="1200">
                <a:latin typeface="+mj-ea"/>
                <a:ea typeface="+mj-ea"/>
              </a:rPr>
              <a:t>번호를 </a:t>
            </a:r>
            <a:r>
              <a:rPr lang="en-US" altLang="ko-KR" sz="1200">
                <a:latin typeface="+mj-ea"/>
                <a:ea typeface="+mj-ea"/>
              </a:rPr>
              <a:t>8090</a:t>
            </a:r>
            <a:r>
              <a:rPr lang="ko-KR" altLang="en-US" sz="1200">
                <a:latin typeface="+mj-ea"/>
                <a:ea typeface="+mj-ea"/>
              </a:rPr>
              <a:t>으로 변경하고 </a:t>
            </a:r>
            <a:r>
              <a:rPr lang="en-US" altLang="ko-KR" sz="1200">
                <a:latin typeface="+mj-ea"/>
                <a:ea typeface="+mj-ea"/>
              </a:rPr>
              <a:t>User Name</a:t>
            </a:r>
            <a:r>
              <a:rPr lang="ko-KR" altLang="en-US" sz="1200">
                <a:latin typeface="+mj-ea"/>
                <a:ea typeface="+mj-ea"/>
              </a:rPr>
              <a:t>과 </a:t>
            </a:r>
            <a:r>
              <a:rPr lang="en-US" altLang="ko-KR" sz="1200">
                <a:latin typeface="+mj-ea"/>
                <a:ea typeface="+mj-ea"/>
              </a:rPr>
              <a:t>Password</a:t>
            </a:r>
            <a:r>
              <a:rPr lang="ko-KR" altLang="en-US" sz="1200">
                <a:latin typeface="+mj-ea"/>
                <a:ea typeface="+mj-ea"/>
              </a:rPr>
              <a:t>를 </a:t>
            </a:r>
            <a:r>
              <a:rPr lang="ko-KR" altLang="en-US" sz="1200" smtClean="0">
                <a:latin typeface="+mj-ea"/>
                <a:ea typeface="+mj-ea"/>
              </a:rPr>
              <a:t>모두 </a:t>
            </a:r>
            <a:r>
              <a:rPr lang="en-US" altLang="ko-KR" sz="1200" smtClean="0">
                <a:latin typeface="+mj-ea"/>
                <a:ea typeface="+mj-ea"/>
              </a:rPr>
              <a:t>admin</a:t>
            </a:r>
            <a:r>
              <a:rPr lang="ko-KR" altLang="en-US" sz="1200">
                <a:latin typeface="+mj-ea"/>
                <a:ea typeface="+mj-ea"/>
              </a:rPr>
              <a:t>으로 설정한 후 </a:t>
            </a:r>
            <a:r>
              <a:rPr lang="en-US" altLang="ko-KR" sz="1200">
                <a:latin typeface="+mj-ea"/>
                <a:ea typeface="+mj-ea"/>
              </a:rPr>
              <a:t>Next</a:t>
            </a:r>
            <a:r>
              <a:rPr lang="ko-KR" altLang="en-US" sz="1200" smtClean="0">
                <a:latin typeface="+mj-ea"/>
                <a:ea typeface="+mj-ea"/>
              </a:rPr>
              <a:t>를</a:t>
            </a:r>
            <a:endParaRPr lang="en-US" altLang="ko-KR" sz="1200" smtClean="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 </a:t>
            </a:r>
            <a:r>
              <a:rPr lang="ko-KR" altLang="en-US" sz="1200" smtClean="0">
                <a:latin typeface="+mj-ea"/>
                <a:ea typeface="+mj-ea"/>
              </a:rPr>
              <a:t> </a:t>
            </a:r>
            <a:r>
              <a:rPr lang="ko-KR" altLang="en-US" sz="1200">
                <a:latin typeface="+mj-ea"/>
                <a:ea typeface="+mj-ea"/>
              </a:rPr>
              <a:t>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78068" y="2111560"/>
            <a:ext cx="4752975" cy="3695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045226" y="3279913"/>
            <a:ext cx="924339" cy="2782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045226" y="4412973"/>
            <a:ext cx="924339" cy="5367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47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7342" y="1498231"/>
            <a:ext cx="7694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latin typeface="+mj-ea"/>
                <a:ea typeface="+mj-ea"/>
              </a:rPr>
              <a:t>8. </a:t>
            </a:r>
            <a:r>
              <a:rPr lang="en-US" altLang="ko-KR" sz="1200">
                <a:latin typeface="+mj-ea"/>
                <a:ea typeface="+mj-ea"/>
              </a:rPr>
              <a:t>JRE</a:t>
            </a:r>
            <a:r>
              <a:rPr lang="ko-KR" altLang="en-US" sz="1200">
                <a:latin typeface="+mj-ea"/>
                <a:ea typeface="+mj-ea"/>
              </a:rPr>
              <a:t>가 설치된 폴더 경로를 선택한 후 </a:t>
            </a:r>
            <a:r>
              <a:rPr lang="en-US" altLang="ko-KR" sz="1200">
                <a:latin typeface="+mj-ea"/>
                <a:ea typeface="+mj-ea"/>
              </a:rPr>
              <a:t>Next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 smtClean="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065446" y="1869965"/>
            <a:ext cx="4317365" cy="33566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239617" y="3627785"/>
            <a:ext cx="1540565" cy="2186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35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00808"/>
            <a:ext cx="834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ko-KR" altLang="en-US" sz="1200">
                <a:latin typeface="+mj-ea"/>
                <a:ea typeface="+mj-ea"/>
              </a:rPr>
              <a:t>톰캣 설치 위치를 지정하는 창이 나타납니다</a:t>
            </a:r>
            <a:r>
              <a:rPr lang="en-US" altLang="ko-KR" sz="1200">
                <a:latin typeface="+mj-ea"/>
                <a:ea typeface="+mj-ea"/>
              </a:rPr>
              <a:t>. Browse...</a:t>
            </a:r>
            <a:r>
              <a:rPr lang="ko-KR" altLang="en-US" sz="1200">
                <a:latin typeface="+mj-ea"/>
                <a:ea typeface="+mj-ea"/>
              </a:rPr>
              <a:t>를 클릭해 </a:t>
            </a:r>
            <a:r>
              <a:rPr lang="en-US" altLang="ko-KR" sz="1200">
                <a:latin typeface="+mj-ea"/>
                <a:ea typeface="+mj-ea"/>
              </a:rPr>
              <a:t>C </a:t>
            </a:r>
            <a:r>
              <a:rPr lang="ko-KR" altLang="en-US" sz="1200" smtClean="0">
                <a:latin typeface="+mj-ea"/>
                <a:ea typeface="+mj-ea"/>
              </a:rPr>
              <a:t>드라이브에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tomcat9 </a:t>
            </a:r>
            <a:r>
              <a:rPr lang="ko-KR" altLang="en-US" sz="1200" smtClean="0">
                <a:latin typeface="+mj-ea"/>
                <a:ea typeface="+mj-ea"/>
              </a:rPr>
              <a:t>폴더를 </a:t>
            </a:r>
            <a:r>
              <a:rPr lang="ko-KR" altLang="en-US" sz="1200">
                <a:latin typeface="+mj-ea"/>
                <a:ea typeface="+mj-ea"/>
              </a:rPr>
              <a:t>생성한 후 이 </a:t>
            </a:r>
            <a:r>
              <a:rPr lang="ko-KR" altLang="en-US" sz="1200" smtClean="0">
                <a:latin typeface="+mj-ea"/>
                <a:ea typeface="+mj-ea"/>
              </a:rPr>
              <a:t>위치를</a:t>
            </a:r>
            <a:endParaRPr lang="en-US" altLang="ko-KR" sz="1200" smtClean="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  </a:t>
            </a:r>
            <a:r>
              <a:rPr lang="ko-KR" altLang="en-US" sz="1200" smtClean="0">
                <a:latin typeface="+mj-ea"/>
                <a:ea typeface="+mj-ea"/>
              </a:rPr>
              <a:t>선택하고 </a:t>
            </a:r>
            <a:r>
              <a:rPr lang="en-US" altLang="ko-KR" sz="1200">
                <a:latin typeface="+mj-ea"/>
                <a:ea typeface="+mj-ea"/>
              </a:rPr>
              <a:t>Install</a:t>
            </a:r>
            <a:r>
              <a:rPr lang="ko-KR" altLang="en-US" sz="1200">
                <a:latin typeface="+mj-ea"/>
                <a:ea typeface="+mj-ea"/>
              </a:rPr>
              <a:t>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77260" y="2115577"/>
            <a:ext cx="4752975" cy="369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/>
          <p:nvPr/>
        </p:nvPicPr>
        <p:blipFill>
          <a:blip r:embed="rId3"/>
          <a:stretch>
            <a:fillRect/>
          </a:stretch>
        </p:blipFill>
        <p:spPr>
          <a:xfrm>
            <a:off x="6042991" y="2925400"/>
            <a:ext cx="2723322" cy="28935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705519" y="4339862"/>
            <a:ext cx="969953" cy="2694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530009" y="4609271"/>
            <a:ext cx="685800" cy="14163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315200" y="5516217"/>
            <a:ext cx="626165" cy="208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47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1917217" y="1581150"/>
            <a:ext cx="4752975" cy="3695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4989443" y="4919870"/>
            <a:ext cx="745435" cy="2584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35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.1 JDK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설치하기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80321"/>
            <a:ext cx="7682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라이선스 사용 동의에 체크한 후 자신의 운영체제에 맞는 </a:t>
            </a:r>
            <a:r>
              <a:rPr lang="en-US" altLang="ko-KR" sz="1200">
                <a:latin typeface="+mj-ea"/>
                <a:ea typeface="+mj-ea"/>
              </a:rPr>
              <a:t>JDK</a:t>
            </a:r>
            <a:r>
              <a:rPr lang="ko-KR" altLang="en-US" sz="1200">
                <a:latin typeface="+mj-ea"/>
                <a:ea typeface="+mj-ea"/>
              </a:rPr>
              <a:t>를 선택합니다</a:t>
            </a:r>
            <a:r>
              <a:rPr lang="en-US" altLang="ko-KR" sz="1200">
                <a:latin typeface="+mj-ea"/>
                <a:ea typeface="+mj-ea"/>
              </a:rPr>
              <a:t>.  </a:t>
            </a:r>
            <a:r>
              <a:rPr lang="ko-KR" altLang="en-US" sz="1200" smtClean="0">
                <a:latin typeface="+mj-ea"/>
                <a:ea typeface="+mj-ea"/>
              </a:rPr>
              <a:t>여기서는 </a:t>
            </a:r>
            <a:r>
              <a:rPr lang="en-US" altLang="ko-KR" sz="1200">
                <a:latin typeface="+mj-ea"/>
                <a:ea typeface="+mj-ea"/>
              </a:rPr>
              <a:t>64</a:t>
            </a:r>
            <a:r>
              <a:rPr lang="ko-KR" altLang="en-US" sz="1200" smtClean="0">
                <a:latin typeface="+mj-ea"/>
                <a:ea typeface="+mj-ea"/>
              </a:rPr>
              <a:t>비트 </a:t>
            </a:r>
            <a:r>
              <a:rPr lang="ko-KR" altLang="en-US" sz="1200">
                <a:latin typeface="+mj-ea"/>
                <a:ea typeface="+mj-ea"/>
              </a:rPr>
              <a:t>윈도 </a:t>
            </a:r>
            <a:r>
              <a:rPr lang="en-US" altLang="ko-KR" sz="1200">
                <a:latin typeface="+mj-ea"/>
                <a:ea typeface="+mj-ea"/>
              </a:rPr>
              <a:t>10</a:t>
            </a:r>
            <a:r>
              <a:rPr lang="ko-KR" altLang="en-US" sz="1200" smtClean="0">
                <a:latin typeface="+mj-ea"/>
                <a:ea typeface="+mj-ea"/>
              </a:rPr>
              <a:t>을</a:t>
            </a:r>
            <a:endParaRPr lang="en-US" altLang="ko-KR" sz="1200" smtClean="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 </a:t>
            </a:r>
            <a:r>
              <a:rPr lang="ko-KR" altLang="en-US" sz="1200" smtClean="0">
                <a:latin typeface="+mj-ea"/>
                <a:ea typeface="+mj-ea"/>
              </a:rPr>
              <a:t> </a:t>
            </a:r>
            <a:r>
              <a:rPr lang="ko-KR" altLang="en-US" sz="1200">
                <a:latin typeface="+mj-ea"/>
                <a:ea typeface="+mj-ea"/>
              </a:rPr>
              <a:t>기준으로 설명하므로 </a:t>
            </a:r>
            <a:r>
              <a:rPr lang="en-US" altLang="ko-KR" sz="1200">
                <a:latin typeface="+mj-ea"/>
                <a:ea typeface="+mj-ea"/>
              </a:rPr>
              <a:t>jdk-10_windows-x64_bin.exe</a:t>
            </a:r>
            <a:r>
              <a:rPr lang="ko-KR" altLang="en-US" sz="1200" smtClean="0">
                <a:latin typeface="+mj-ea"/>
                <a:ea typeface="+mj-ea"/>
              </a:rPr>
              <a:t>를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 smtClean="0">
                <a:latin typeface="+mj-ea"/>
                <a:ea typeface="+mj-ea"/>
              </a:rPr>
              <a:t>클릭해 </a:t>
            </a:r>
            <a:r>
              <a:rPr lang="ko-KR" altLang="en-US" sz="1200">
                <a:latin typeface="+mj-ea"/>
                <a:ea typeface="+mj-ea"/>
              </a:rPr>
              <a:t>다운로드합니다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 descr="C:\Users\김윤지\AppData\Local\Microsoft\Windows\INetCache\Content.Word\1-13-2-4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821" y="2205656"/>
            <a:ext cx="4433543" cy="36683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031435" y="4770782"/>
            <a:ext cx="1401418" cy="17890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432853" y="5496340"/>
            <a:ext cx="1315158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79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3901" y="1421943"/>
            <a:ext cx="6790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10. </a:t>
            </a:r>
            <a:r>
              <a:rPr lang="ko-KR" altLang="en-US" sz="1200"/>
              <a:t>설치를 진행합니다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887399" y="1837442"/>
            <a:ext cx="4752975" cy="3695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335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165" y="1530626"/>
            <a:ext cx="8517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11. </a:t>
            </a:r>
            <a:r>
              <a:rPr lang="ko-KR" altLang="en-US" sz="1200">
                <a:latin typeface="+mj-ea"/>
                <a:ea typeface="+mj-ea"/>
              </a:rPr>
              <a:t>설치가 완료되었다는 창이 나타나면 체크박스 옵션의 체크 표시를 해제한 후 </a:t>
            </a:r>
            <a:r>
              <a:rPr lang="en-US" altLang="ko-KR" sz="1200">
                <a:latin typeface="+mj-ea"/>
                <a:ea typeface="+mj-ea"/>
              </a:rPr>
              <a:t>Finish</a:t>
            </a:r>
            <a:r>
              <a:rPr lang="ko-KR" altLang="en-US" sz="1200" smtClean="0">
                <a:latin typeface="+mj-ea"/>
                <a:ea typeface="+mj-ea"/>
              </a:rPr>
              <a:t>를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 smtClean="0">
                <a:latin typeface="+mj-ea"/>
                <a:ea typeface="+mj-ea"/>
              </a:rPr>
              <a:t>클릭해 </a:t>
            </a:r>
            <a:r>
              <a:rPr lang="ko-KR" altLang="en-US" sz="1200">
                <a:latin typeface="+mj-ea"/>
                <a:ea typeface="+mj-ea"/>
              </a:rPr>
              <a:t>설치를 종료합니다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036485" y="1859446"/>
            <a:ext cx="4752975" cy="3695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705519" y="3429000"/>
            <a:ext cx="230377" cy="6460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74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3.3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톰캣 컨테이너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4449" y="1441821"/>
            <a:ext cx="8092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12. </a:t>
            </a:r>
            <a:r>
              <a:rPr lang="ko-KR" altLang="en-US" sz="1200">
                <a:latin typeface="+mj-ea"/>
                <a:ea typeface="+mj-ea"/>
              </a:rPr>
              <a:t>설치 폴더</a:t>
            </a:r>
            <a:r>
              <a:rPr lang="en-US" altLang="ko-KR" sz="1200">
                <a:latin typeface="+mj-ea"/>
                <a:ea typeface="+mj-ea"/>
              </a:rPr>
              <a:t>(C:\\tomcat9)</a:t>
            </a:r>
            <a:r>
              <a:rPr lang="ko-KR" altLang="en-US" sz="1200">
                <a:latin typeface="+mj-ea"/>
                <a:ea typeface="+mj-ea"/>
              </a:rPr>
              <a:t>로 이동하여 설치를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11919" y="2007111"/>
            <a:ext cx="5104548" cy="40458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405270" y="2961861"/>
            <a:ext cx="1550504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74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3353" y="1480930"/>
            <a:ext cx="804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아래 사이트에 접속한 후 오른쪽 위에 있는 </a:t>
            </a:r>
            <a:r>
              <a:rPr lang="en-US" altLang="ko-KR" sz="1200" dirty="0">
                <a:latin typeface="+mj-ea"/>
                <a:ea typeface="+mj-ea"/>
              </a:rPr>
              <a:t>Download</a:t>
            </a:r>
            <a:r>
              <a:rPr lang="ko-KR" altLang="en-US" sz="1200" dirty="0">
                <a:latin typeface="+mj-ea"/>
                <a:ea typeface="+mj-ea"/>
              </a:rPr>
              <a:t>를 클릭합니다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+mj-ea"/>
                <a:ea typeface="+mj-ea"/>
              </a:rPr>
              <a:t>    •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http://www.eclipse.org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24274" y="2101621"/>
            <a:ext cx="5943600" cy="218567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370983" y="2315816"/>
            <a:ext cx="896891" cy="2286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74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3598" y="1511395"/>
            <a:ext cx="8112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Download 64 bit</a:t>
            </a:r>
            <a:r>
              <a:rPr lang="ko-KR" altLang="en-US" sz="1200">
                <a:latin typeface="+mj-ea"/>
                <a:ea typeface="+mj-ea"/>
              </a:rPr>
              <a:t>를 클릭하여 다운로드 페이지로 이동합니다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13183" y="2008546"/>
            <a:ext cx="5943600" cy="20656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83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1398" y="1540564"/>
            <a:ext cx="7386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Download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52940" y="1967823"/>
            <a:ext cx="5943600" cy="32404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588026" y="2524539"/>
            <a:ext cx="1013791" cy="3677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0855" y="1362305"/>
            <a:ext cx="8478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다운로드한 폴더를 열고 실행 파일인 </a:t>
            </a:r>
            <a:r>
              <a:rPr lang="en-US" altLang="ko-KR" sz="1200">
                <a:latin typeface="+mj-ea"/>
                <a:ea typeface="+mj-ea"/>
              </a:rPr>
              <a:t>eclipse-inst-win64.exe</a:t>
            </a:r>
            <a:r>
              <a:rPr lang="ko-KR" altLang="en-US" sz="1200">
                <a:latin typeface="+mj-ea"/>
                <a:ea typeface="+mj-ea"/>
              </a:rPr>
              <a:t>를 더블클릭해서 </a:t>
            </a:r>
            <a:r>
              <a:rPr lang="ko-KR" altLang="en-US" sz="1200" smtClean="0">
                <a:latin typeface="+mj-ea"/>
                <a:ea typeface="+mj-ea"/>
              </a:rPr>
              <a:t>설치를 시작합니다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383047" y="1913158"/>
            <a:ext cx="5511800" cy="3926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858617" y="3796748"/>
            <a:ext cx="924340" cy="10734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6410738" y="3894193"/>
            <a:ext cx="2321615" cy="19352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83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5008" y="1322554"/>
            <a:ext cx="7297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여러 항목 중 </a:t>
            </a:r>
            <a:r>
              <a:rPr lang="en-US" altLang="ko-KR" sz="1200">
                <a:latin typeface="+mj-ea"/>
                <a:ea typeface="+mj-ea"/>
              </a:rPr>
              <a:t>Java EE</a:t>
            </a:r>
            <a:r>
              <a:rPr lang="ko-KR" altLang="en-US" sz="1200">
                <a:latin typeface="+mj-ea"/>
                <a:ea typeface="+mj-ea"/>
              </a:rPr>
              <a:t>용 이클립스를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143138" y="1847382"/>
            <a:ext cx="4142105" cy="4254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143138" y="3140765"/>
            <a:ext cx="4142105" cy="7056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679" y="1451113"/>
            <a:ext cx="8398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이클립스 설치 폴더 경로를 설정하기 위해 </a:t>
            </a:r>
            <a:r>
              <a:rPr lang="en-US" altLang="ko-KR" sz="1200">
                <a:latin typeface="+mj-ea"/>
                <a:ea typeface="+mj-ea"/>
              </a:rPr>
              <a:t>C </a:t>
            </a:r>
            <a:r>
              <a:rPr lang="ko-KR" altLang="en-US" sz="1200">
                <a:latin typeface="+mj-ea"/>
                <a:ea typeface="+mj-ea"/>
              </a:rPr>
              <a:t>드라이브에 </a:t>
            </a:r>
            <a:r>
              <a:rPr lang="en-US" altLang="ko-KR" sz="1200">
                <a:latin typeface="+mj-ea"/>
                <a:ea typeface="+mj-ea"/>
              </a:rPr>
              <a:t>eclipse</a:t>
            </a:r>
            <a:r>
              <a:rPr lang="ko-KR" altLang="en-US" sz="1200">
                <a:latin typeface="+mj-ea"/>
                <a:ea typeface="+mj-ea"/>
              </a:rPr>
              <a:t>라는 이름으로 </a:t>
            </a:r>
            <a:r>
              <a:rPr lang="ko-KR" altLang="en-US" sz="1200" smtClean="0">
                <a:latin typeface="+mj-ea"/>
                <a:ea typeface="+mj-ea"/>
              </a:rPr>
              <a:t>폴더를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 smtClean="0">
                <a:latin typeface="+mj-ea"/>
                <a:ea typeface="+mj-ea"/>
              </a:rPr>
              <a:t>생성합니다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347498" y="1819275"/>
            <a:ext cx="3514725" cy="3219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011557" y="3568148"/>
            <a:ext cx="693962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7561" y="1431882"/>
            <a:ext cx="800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en-US" altLang="ko-KR" sz="1200">
                <a:latin typeface="+mj-ea"/>
                <a:ea typeface="+mj-ea"/>
              </a:rPr>
              <a:t>INSTALL</a:t>
            </a:r>
            <a:r>
              <a:rPr lang="ko-KR" altLang="en-US" sz="1200">
                <a:latin typeface="+mj-ea"/>
                <a:ea typeface="+mj-ea"/>
              </a:rPr>
              <a:t>을 클릭해 설치를 진행합니다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415264" y="1820987"/>
            <a:ext cx="3538220" cy="36334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279913" y="3001618"/>
            <a:ext cx="636105" cy="2782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279913" y="3796748"/>
            <a:ext cx="2335696" cy="2683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.1 JDK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설치하기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6733" y="1325144"/>
            <a:ext cx="7495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다운로드를 마쳤으면 파일을 내려 받은 폴더를 엽니다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09859" y="1870628"/>
            <a:ext cx="5486400" cy="4210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922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3597" y="1421296"/>
            <a:ext cx="8330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콘텐츠 사용에 동의한다는 의미의 </a:t>
            </a:r>
            <a:r>
              <a:rPr lang="en-US" altLang="ko-KR" sz="1200">
                <a:latin typeface="+mj-ea"/>
                <a:ea typeface="+mj-ea"/>
              </a:rPr>
              <a:t>Aceept Now</a:t>
            </a:r>
            <a:r>
              <a:rPr lang="ko-KR" altLang="en-US" sz="1200">
                <a:latin typeface="+mj-ea"/>
                <a:ea typeface="+mj-ea"/>
              </a:rPr>
              <a:t>를 클릭한 후 설치를 계속 진행합니다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970087" y="1867260"/>
            <a:ext cx="3832225" cy="3876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524674" y="5446643"/>
            <a:ext cx="603917" cy="1987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338" y="1431882"/>
            <a:ext cx="7366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en-US" altLang="ko-KR" sz="1200">
                <a:latin typeface="+mj-ea"/>
                <a:ea typeface="+mj-ea"/>
              </a:rPr>
              <a:t>Accept</a:t>
            </a:r>
            <a:r>
              <a:rPr lang="ko-KR" altLang="en-US" sz="1200">
                <a:latin typeface="+mj-ea"/>
                <a:ea typeface="+mj-ea"/>
              </a:rPr>
              <a:t>를 클릭해 라이선스 사용에 동의합니다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216655" y="1837442"/>
            <a:ext cx="5943600" cy="35756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373217" y="5108713"/>
            <a:ext cx="1321905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186" y="1402065"/>
            <a:ext cx="8050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10. </a:t>
            </a:r>
            <a:r>
              <a:rPr lang="ko-KR" altLang="en-US" sz="1200">
                <a:latin typeface="+mj-ea"/>
                <a:ea typeface="+mj-ea"/>
              </a:rPr>
              <a:t>설치가 완료되면 </a:t>
            </a:r>
            <a:r>
              <a:rPr lang="en-US" altLang="ko-KR" sz="1200">
                <a:latin typeface="+mj-ea"/>
                <a:ea typeface="+mj-ea"/>
              </a:rPr>
              <a:t>LAUNCH</a:t>
            </a:r>
            <a:r>
              <a:rPr lang="ko-KR" altLang="en-US" sz="1200">
                <a:latin typeface="+mj-ea"/>
                <a:ea typeface="+mj-ea"/>
              </a:rPr>
              <a:t>를 클릭해 이클립스를 실행합니다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505119" y="2338705"/>
            <a:ext cx="3458210" cy="3552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324274" y="4313583"/>
            <a:ext cx="2293569" cy="1777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5046956" y="3429000"/>
            <a:ext cx="3717925" cy="24618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523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5861" y="1451113"/>
            <a:ext cx="8597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11. </a:t>
            </a:r>
            <a:r>
              <a:rPr lang="en-US" altLang="ko-KR" sz="1200">
                <a:latin typeface="+mj-ea"/>
                <a:ea typeface="+mj-ea"/>
              </a:rPr>
              <a:t>Workspace(</a:t>
            </a:r>
            <a:r>
              <a:rPr lang="ko-KR" altLang="en-US" sz="1200">
                <a:latin typeface="+mj-ea"/>
                <a:ea typeface="+mj-ea"/>
              </a:rPr>
              <a:t>작업 공간</a:t>
            </a:r>
            <a:r>
              <a:rPr lang="en-US" altLang="ko-KR" sz="1200">
                <a:latin typeface="+mj-ea"/>
                <a:ea typeface="+mj-ea"/>
              </a:rPr>
              <a:t>)</a:t>
            </a:r>
            <a:r>
              <a:rPr lang="ko-KR" altLang="en-US" sz="1200">
                <a:latin typeface="+mj-ea"/>
                <a:ea typeface="+mj-ea"/>
              </a:rPr>
              <a:t>를 지정하는 창이 나타나면 </a:t>
            </a:r>
            <a:r>
              <a:rPr lang="en-US" altLang="ko-KR" sz="1200">
                <a:latin typeface="+mj-ea"/>
                <a:ea typeface="+mj-ea"/>
              </a:rPr>
              <a:t>C </a:t>
            </a:r>
            <a:r>
              <a:rPr lang="ko-KR" altLang="en-US" sz="1200">
                <a:latin typeface="+mj-ea"/>
                <a:ea typeface="+mj-ea"/>
              </a:rPr>
              <a:t>드라이브에 </a:t>
            </a:r>
            <a:r>
              <a:rPr lang="en-US" altLang="ko-KR" sz="1200">
                <a:latin typeface="+mj-ea"/>
                <a:ea typeface="+mj-ea"/>
              </a:rPr>
              <a:t>myJSP</a:t>
            </a:r>
            <a:r>
              <a:rPr lang="ko-KR" altLang="en-US" sz="1200">
                <a:latin typeface="+mj-ea"/>
                <a:ea typeface="+mj-ea"/>
              </a:rPr>
              <a:t>라는 이름으로 </a:t>
            </a:r>
            <a:r>
              <a:rPr lang="ko-KR" altLang="en-US" sz="1200" smtClean="0">
                <a:latin typeface="+mj-ea"/>
                <a:ea typeface="+mj-ea"/>
              </a:rPr>
              <a:t>새 폴더를 </a:t>
            </a:r>
            <a:r>
              <a:rPr lang="ko-KR" altLang="en-US" sz="1200">
                <a:latin typeface="+mj-ea"/>
                <a:ea typeface="+mj-ea"/>
              </a:rPr>
              <a:t>만들어 지정합니다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endParaRPr lang="en-US" altLang="ko-KR" sz="1200" smtClean="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    </a:t>
            </a:r>
            <a:r>
              <a:rPr lang="ko-KR" altLang="en-US" sz="1200" smtClean="0">
                <a:latin typeface="+mj-ea"/>
                <a:ea typeface="+mj-ea"/>
              </a:rPr>
              <a:t>자신이 </a:t>
            </a:r>
            <a:r>
              <a:rPr lang="ko-KR" altLang="en-US" sz="1200">
                <a:latin typeface="+mj-ea"/>
                <a:ea typeface="+mj-ea"/>
              </a:rPr>
              <a:t>원하는 경로로 변경해도 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56397" y="2121963"/>
            <a:ext cx="5249522" cy="28674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685183" y="3220278"/>
            <a:ext cx="815008" cy="1987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3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72816" y="1634269"/>
            <a:ext cx="6122505" cy="42695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1818861" y="1958009"/>
            <a:ext cx="576469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604052" y="3916017"/>
            <a:ext cx="815009" cy="1987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23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7159" y="1451113"/>
            <a:ext cx="7635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12. </a:t>
            </a:r>
            <a:r>
              <a:rPr lang="ko-KR" altLang="en-US" sz="1200">
                <a:latin typeface="+mj-ea"/>
                <a:ea typeface="+mj-ea"/>
              </a:rPr>
              <a:t>다시 </a:t>
            </a:r>
            <a:r>
              <a:rPr lang="en-US" altLang="ko-KR" sz="1200">
                <a:latin typeface="+mj-ea"/>
                <a:ea typeface="+mj-ea"/>
              </a:rPr>
              <a:t>myJSP </a:t>
            </a:r>
            <a:r>
              <a:rPr lang="ko-KR" altLang="en-US" sz="1200">
                <a:latin typeface="+mj-ea"/>
                <a:ea typeface="+mj-ea"/>
              </a:rPr>
              <a:t>폴더 하위에 </a:t>
            </a:r>
            <a:r>
              <a:rPr lang="en-US" altLang="ko-KR" sz="1200">
                <a:latin typeface="+mj-ea"/>
                <a:ea typeface="+mj-ea"/>
              </a:rPr>
              <a:t>workspace</a:t>
            </a:r>
            <a:r>
              <a:rPr lang="ko-KR" altLang="en-US" sz="1200">
                <a:latin typeface="+mj-ea"/>
                <a:ea typeface="+mj-ea"/>
              </a:rPr>
              <a:t>라는 폴더를 만들어 지정합니다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155694" y="1807625"/>
            <a:ext cx="4333875" cy="4495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081129" y="3866322"/>
            <a:ext cx="745435" cy="1892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23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2380" y="1451762"/>
            <a:ext cx="7615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13. </a:t>
            </a:r>
            <a:r>
              <a:rPr lang="en-US" altLang="ko-KR" sz="1200">
                <a:latin typeface="+mj-ea"/>
                <a:ea typeface="+mj-ea"/>
              </a:rPr>
              <a:t>Workspace</a:t>
            </a:r>
            <a:r>
              <a:rPr lang="ko-KR" altLang="en-US" sz="1200">
                <a:latin typeface="+mj-ea"/>
                <a:ea typeface="+mj-ea"/>
              </a:rPr>
              <a:t>를 지정한 후 </a:t>
            </a:r>
            <a:r>
              <a:rPr lang="en-US" altLang="ko-KR" sz="1200">
                <a:latin typeface="+mj-ea"/>
                <a:ea typeface="+mj-ea"/>
              </a:rPr>
              <a:t>Launch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283537" y="1847382"/>
            <a:ext cx="5819775" cy="2305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057400" y="2623930"/>
            <a:ext cx="1133061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198165" y="3796748"/>
            <a:ext cx="864705" cy="2385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23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5495" y="1461676"/>
            <a:ext cx="8169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14. </a:t>
            </a:r>
            <a:r>
              <a:rPr lang="ko-KR" altLang="en-US" sz="1200">
                <a:latin typeface="+mj-ea"/>
                <a:ea typeface="+mj-ea"/>
              </a:rPr>
              <a:t>이클립스 화면이 나타나면 웰컴</a:t>
            </a:r>
            <a:r>
              <a:rPr lang="en-US" altLang="ko-KR" sz="1200">
                <a:latin typeface="+mj-ea"/>
                <a:ea typeface="+mj-ea"/>
              </a:rPr>
              <a:t>(Welcome) </a:t>
            </a:r>
            <a:r>
              <a:rPr lang="ko-KR" altLang="en-US" sz="1200">
                <a:latin typeface="+mj-ea"/>
                <a:ea typeface="+mj-ea"/>
              </a:rPr>
              <a:t>페이지를 닫고 설치를 마칩니다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24274" y="1738676"/>
            <a:ext cx="5943600" cy="44780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948070" y="2057400"/>
            <a:ext cx="188843" cy="1391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23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3.4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이클립스 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IDE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1324274" y="1667068"/>
            <a:ext cx="5943600" cy="4478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523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505119" y="711235"/>
            <a:ext cx="752569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3.5 Java EE API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즐겨찾기에 추가하기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8" y="1520686"/>
            <a:ext cx="809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 err="1">
                <a:latin typeface="+mj-ea"/>
                <a:ea typeface="+mj-ea"/>
              </a:rPr>
              <a:t>오라클</a:t>
            </a:r>
            <a:r>
              <a:rPr lang="ko-KR" altLang="en-US" sz="1200" dirty="0">
                <a:latin typeface="+mj-ea"/>
                <a:ea typeface="+mj-ea"/>
              </a:rPr>
              <a:t> 홈페이지에 접속한 후 메뉴에서 </a:t>
            </a:r>
            <a:r>
              <a:rPr lang="en-US" altLang="ko-KR" sz="1200" dirty="0">
                <a:latin typeface="+mj-ea"/>
                <a:ea typeface="+mj-ea"/>
              </a:rPr>
              <a:t>Products &gt; Java &gt; Java EE</a:t>
            </a:r>
            <a:r>
              <a:rPr lang="ko-KR" altLang="en-US" sz="1200" dirty="0">
                <a:latin typeface="+mj-ea"/>
                <a:ea typeface="+mj-ea"/>
              </a:rPr>
              <a:t>를 선택합니다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+mj-ea"/>
                <a:ea typeface="+mj-ea"/>
              </a:rPr>
              <a:t>    •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http://www.oracle.com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24274" y="2061864"/>
            <a:ext cx="5943600" cy="25800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523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.1 JDK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설치하기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799" y="1358130"/>
            <a:ext cx="8040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JDK </a:t>
            </a:r>
            <a:r>
              <a:rPr lang="ko-KR" altLang="en-US" sz="1200">
                <a:latin typeface="+mj-ea"/>
                <a:ea typeface="+mj-ea"/>
              </a:rPr>
              <a:t>실행 파일을 클릭한 후 팝업창이 나타나면 </a:t>
            </a:r>
            <a:r>
              <a:rPr lang="en-US" altLang="ko-KR" sz="1200">
                <a:latin typeface="+mj-ea"/>
                <a:ea typeface="+mj-ea"/>
              </a:rPr>
              <a:t>Next</a:t>
            </a:r>
            <a:r>
              <a:rPr lang="ko-KR" altLang="en-US" sz="1200">
                <a:latin typeface="+mj-ea"/>
                <a:ea typeface="+mj-ea"/>
              </a:rPr>
              <a:t>를 클릭해 설치 과정을 진행합니다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 descr="C:\Users\김윤지\AppData\Local\Microsoft\Windows\INetCache\Content.Word\1-14-3-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497" y="1885701"/>
            <a:ext cx="4761865" cy="3623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922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0239" y="1500809"/>
            <a:ext cx="834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en-US" altLang="ko-KR" sz="1200">
                <a:latin typeface="+mj-ea"/>
                <a:ea typeface="+mj-ea"/>
              </a:rPr>
              <a:t>Java Platform, Enterprise Edition(Java EE)</a:t>
            </a:r>
            <a:r>
              <a:rPr lang="ko-KR" altLang="en-US" sz="1200">
                <a:latin typeface="+mj-ea"/>
                <a:ea typeface="+mj-ea"/>
              </a:rPr>
              <a:t>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232452" y="1920198"/>
            <a:ext cx="5943600" cy="24212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421296" y="3717235"/>
            <a:ext cx="2405269" cy="16896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505119" y="711235"/>
            <a:ext cx="752569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3.5 Java EE API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즐겨찾기에 추가하기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82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4084" y="1449898"/>
            <a:ext cx="7982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Documentation </a:t>
            </a:r>
            <a:r>
              <a:rPr lang="ko-KR" altLang="en-US" sz="1200">
                <a:latin typeface="+mj-ea"/>
                <a:ea typeface="+mj-ea"/>
              </a:rPr>
              <a:t>탭을 클릭한 후 </a:t>
            </a:r>
            <a:r>
              <a:rPr lang="en-US" altLang="ko-KR" sz="1200">
                <a:latin typeface="+mj-ea"/>
                <a:ea typeface="+mj-ea"/>
              </a:rPr>
              <a:t>Java EE 8 </a:t>
            </a:r>
            <a:r>
              <a:rPr lang="ko-KR" altLang="en-US" sz="1200">
                <a:latin typeface="+mj-ea"/>
                <a:ea typeface="+mj-ea"/>
              </a:rPr>
              <a:t>버전을 선택합니다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437299" y="1806409"/>
            <a:ext cx="6046866" cy="37116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705519" y="2613989"/>
            <a:ext cx="598124" cy="1292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51362" y="3741743"/>
            <a:ext cx="598124" cy="1292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505119" y="711235"/>
            <a:ext cx="752569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3.5 Java EE API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즐겨찾기에 추가하기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82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3659" y="1439959"/>
            <a:ext cx="7981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Java EE 8 </a:t>
            </a:r>
            <a:r>
              <a:rPr lang="ko-KR" altLang="en-US" sz="1200">
                <a:latin typeface="+mj-ea"/>
                <a:ea typeface="+mj-ea"/>
              </a:rPr>
              <a:t>버전의 문서를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05" y="1793549"/>
            <a:ext cx="7325138" cy="37616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505119" y="711235"/>
            <a:ext cx="752569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3.5 Java EE API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즐겨찾기에 추가하기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82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6855" y="1499595"/>
            <a:ext cx="7535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해당 페이지를 브라우저의 즐겨찾기 또는 북마크에 추가합니다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703963" y="1933575"/>
            <a:ext cx="2456815" cy="1619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505119" y="711235"/>
            <a:ext cx="752569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3.5 Java EE API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즐겨찾기에 추가하기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82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3.6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비쥬얼 스튜디오 코드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4693" y="1461052"/>
            <a:ext cx="7525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다음 사이트에 접속한 후 </a:t>
            </a:r>
            <a:r>
              <a:rPr lang="en-US" altLang="ko-KR" sz="1200" dirty="0">
                <a:latin typeface="+mj-ea"/>
                <a:ea typeface="+mj-ea"/>
              </a:rPr>
              <a:t>Download for Windows </a:t>
            </a:r>
            <a:r>
              <a:rPr lang="ko-KR" altLang="en-US" sz="1200" dirty="0">
                <a:latin typeface="+mj-ea"/>
                <a:ea typeface="+mj-ea"/>
              </a:rPr>
              <a:t>옆에 있는 </a:t>
            </a:r>
            <a:r>
              <a:rPr lang="ko-KR" altLang="en-US" sz="1200" dirty="0" smtClean="0">
                <a:latin typeface="+mj-ea"/>
                <a:ea typeface="+mj-ea"/>
              </a:rPr>
              <a:t>화살표를   클릭해 </a:t>
            </a:r>
            <a:r>
              <a:rPr lang="en-US" altLang="ko-KR" sz="1200" dirty="0" smtClean="0">
                <a:latin typeface="+mj-ea"/>
                <a:ea typeface="+mj-ea"/>
              </a:rPr>
              <a:t>Windows x64</a:t>
            </a:r>
            <a:r>
              <a:rPr lang="ko-KR" altLang="en-US" sz="1200" dirty="0">
                <a:latin typeface="+mj-ea"/>
                <a:ea typeface="+mj-ea"/>
              </a:rPr>
              <a:t>의 </a:t>
            </a:r>
            <a:r>
              <a:rPr lang="en-US" altLang="ko-KR" sz="1200" dirty="0" smtClean="0">
                <a:latin typeface="+mj-ea"/>
                <a:ea typeface="+mj-ea"/>
              </a:rPr>
              <a:t>Stable</a:t>
            </a:r>
          </a:p>
          <a:p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en-US" altLang="ko-KR" sz="1200" dirty="0" smtClean="0">
                <a:latin typeface="+mj-ea"/>
                <a:ea typeface="+mj-ea"/>
              </a:rPr>
              <a:t>  </a:t>
            </a:r>
            <a:r>
              <a:rPr lang="ko-KR" altLang="en-US" sz="1200" dirty="0" smtClean="0">
                <a:latin typeface="+mj-ea"/>
                <a:ea typeface="+mj-ea"/>
              </a:rPr>
              <a:t>버전을 </a:t>
            </a:r>
            <a:r>
              <a:rPr lang="ko-KR" altLang="en-US" sz="1200" dirty="0" err="1">
                <a:latin typeface="+mj-ea"/>
                <a:ea typeface="+mj-ea"/>
              </a:rPr>
              <a:t>다운로드합니다</a:t>
            </a:r>
            <a:r>
              <a:rPr lang="en-US" altLang="ko-KR" sz="1200" dirty="0" smtClean="0">
                <a:latin typeface="+mj-ea"/>
                <a:ea typeface="+mj-ea"/>
              </a:rPr>
              <a:t>.</a:t>
            </a:r>
          </a:p>
          <a:p>
            <a:r>
              <a:rPr lang="en-US" altLang="ko-KR" sz="1200" dirty="0" smtClean="0">
                <a:latin typeface="+mj-ea"/>
                <a:ea typeface="+mj-ea"/>
              </a:rPr>
              <a:t>     </a:t>
            </a:r>
            <a:r>
              <a:rPr lang="en-US" altLang="ko-KR" sz="1200" dirty="0" smtClean="0">
                <a:solidFill>
                  <a:srgbClr val="FF0000"/>
                </a:solidFill>
                <a:latin typeface="+mj-ea"/>
                <a:ea typeface="+mj-ea"/>
              </a:rPr>
              <a:t>• </a:t>
            </a:r>
            <a:r>
              <a:rPr lang="en-US" altLang="ko-KR" sz="1200" dirty="0">
                <a:solidFill>
                  <a:srgbClr val="FF0000"/>
                </a:solidFill>
                <a:latin typeface="+mj-ea"/>
                <a:ea typeface="+mj-ea"/>
              </a:rPr>
              <a:t>http://code.visualstudio.com</a:t>
            </a:r>
            <a:endParaRPr lang="ko-KR" altLang="en-US" sz="12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47081" y="2376612"/>
            <a:ext cx="5943600" cy="34366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482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411045"/>
            <a:ext cx="8030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다운로드 후 폴더를 열고 설치 파일을 더블클릭해 설치를 시작합니다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21" y="1952473"/>
            <a:ext cx="5505657" cy="36233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645884" y="3282180"/>
            <a:ext cx="745435" cy="9639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5933659" y="3051313"/>
            <a:ext cx="3062287" cy="25245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7901609" y="5317436"/>
            <a:ext cx="516834" cy="2186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3.6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비쥬얼 스튜디오 코드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82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3.6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비쥬얼 스튜디오 코드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312" y="1441821"/>
            <a:ext cx="7851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계약에 동의함에 체크하고 다음을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58190" y="2003356"/>
            <a:ext cx="4752975" cy="3686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860235" y="5357191"/>
            <a:ext cx="725556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07096" y="4780722"/>
            <a:ext cx="208721" cy="1888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82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3.6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비쥬얼 스튜디오 코드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3171" y="1500809"/>
            <a:ext cx="7664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latin typeface="+mj-ea"/>
                <a:ea typeface="+mj-ea"/>
              </a:rPr>
              <a:t>4</a:t>
            </a:r>
            <a:r>
              <a:rPr lang="en-US" altLang="ko-KR" sz="1200" b="1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설치 위치를 기본 위치로 지정하고 다음을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857582" y="2115739"/>
            <a:ext cx="4752975" cy="3686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979504" y="5486401"/>
            <a:ext cx="725557" cy="1888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71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3.6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비쥬얼 스튜디오 코드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7038" y="1500808"/>
            <a:ext cx="759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시작 메뉴 폴더를 만들지 않음에 체크하고 다음을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956973" y="1854269"/>
            <a:ext cx="4752975" cy="3686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068957" y="5218043"/>
            <a:ext cx="705678" cy="17890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71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3.6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비쥬얼 스튜디오 코드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5251" y="1451760"/>
            <a:ext cx="7832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추가 작업을 선택하지 않고 다음을 </a:t>
            </a:r>
            <a:r>
              <a:rPr lang="ko-KR" altLang="en-US" sz="1200" smtClean="0">
                <a:latin typeface="+mj-ea"/>
                <a:ea typeface="+mj-ea"/>
              </a:rPr>
              <a:t>클릭합니다</a:t>
            </a:r>
            <a:r>
              <a:rPr lang="en-US" altLang="ko-KR" sz="1200" smtClean="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966911" y="1837442"/>
            <a:ext cx="4752975" cy="3686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5108713" y="5218043"/>
            <a:ext cx="675861" cy="208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73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.1 JDK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설치하기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165" y="1442471"/>
            <a:ext cx="7871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en-US" altLang="ko-KR" sz="1200">
                <a:latin typeface="+mj-ea"/>
                <a:ea typeface="+mj-ea"/>
              </a:rPr>
              <a:t>JDK </a:t>
            </a:r>
            <a:r>
              <a:rPr lang="ko-KR" altLang="en-US" sz="1200">
                <a:latin typeface="+mj-ea"/>
                <a:ea typeface="+mj-ea"/>
              </a:rPr>
              <a:t>설치 폴더를 지정하는 창이 나타납니다</a:t>
            </a:r>
            <a:r>
              <a:rPr lang="en-US" altLang="ko-KR" sz="1200">
                <a:latin typeface="+mj-ea"/>
                <a:ea typeface="+mj-ea"/>
              </a:rPr>
              <a:t>. JDK</a:t>
            </a:r>
            <a:r>
              <a:rPr lang="ko-KR" altLang="en-US" sz="1200">
                <a:latin typeface="+mj-ea"/>
                <a:ea typeface="+mj-ea"/>
              </a:rPr>
              <a:t>가 디폴트로 지정하는 폴더 </a:t>
            </a:r>
            <a:r>
              <a:rPr lang="ko-KR" altLang="en-US" sz="1200" smtClean="0">
                <a:latin typeface="+mj-ea"/>
                <a:ea typeface="+mj-ea"/>
              </a:rPr>
              <a:t>위치에서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Next</a:t>
            </a:r>
            <a:r>
              <a:rPr lang="ko-KR" altLang="en-US" sz="1200" smtClean="0">
                <a:latin typeface="+mj-ea"/>
                <a:ea typeface="+mj-ea"/>
              </a:rPr>
              <a:t>를 </a:t>
            </a:r>
            <a:r>
              <a:rPr lang="ko-KR" altLang="en-US" sz="1200">
                <a:latin typeface="+mj-ea"/>
                <a:ea typeface="+mj-ea"/>
              </a:rPr>
              <a:t>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 descr="C:\Users\김윤지\AppData\Local\Microsoft\Windows\INetCache\Content.Word\1-14-3-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772" y="2104363"/>
            <a:ext cx="4761865" cy="3623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997765" y="4890052"/>
            <a:ext cx="1707754" cy="159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22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3.6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비쥬얼 스튜디오 코드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6348" y="1490870"/>
            <a:ext cx="6907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설치를 계속 진행하기 위해 설치를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159027" y="1915458"/>
            <a:ext cx="4005470" cy="32202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/>
          <p:nvPr/>
        </p:nvPicPr>
        <p:blipFill>
          <a:blip r:embed="rId3"/>
          <a:stretch>
            <a:fillRect/>
          </a:stretch>
        </p:blipFill>
        <p:spPr>
          <a:xfrm>
            <a:off x="4524674" y="1915457"/>
            <a:ext cx="4042856" cy="32572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482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3.6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비쥬얼 스튜디오 코드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5252" y="1402065"/>
            <a:ext cx="8368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설치를 마쳤으면 마침을 클릭하여 </a:t>
            </a:r>
            <a:r>
              <a:rPr lang="en-US" altLang="ko-KR" sz="1200">
                <a:latin typeface="+mj-ea"/>
                <a:ea typeface="+mj-ea"/>
              </a:rPr>
              <a:t>VS code</a:t>
            </a:r>
            <a:r>
              <a:rPr lang="ko-KR" altLang="en-US" sz="1200">
                <a:latin typeface="+mj-ea"/>
                <a:ea typeface="+mj-ea"/>
              </a:rPr>
              <a:t>를 실행합니다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817825" y="1827503"/>
            <a:ext cx="4752975" cy="3686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959626" y="5198165"/>
            <a:ext cx="675861" cy="208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47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3.6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비쥬얼 스튜디오 코드 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33061" y="1517982"/>
            <a:ext cx="5943600" cy="4478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744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3353" y="1409124"/>
            <a:ext cx="7764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+mj-ea"/>
                <a:ea typeface="+mj-ea"/>
              </a:rPr>
              <a:t>1.</a:t>
            </a:r>
            <a:r>
              <a:rPr lang="en-US" altLang="ko-KR" sz="1200" b="1" dirty="0" smtClean="0">
                <a:latin typeface="+mj-ea"/>
                <a:ea typeface="+mj-ea"/>
              </a:rPr>
              <a:t> </a:t>
            </a:r>
            <a:r>
              <a:rPr lang="ko-KR" altLang="en-US" sz="1200" dirty="0" err="1" smtClean="0">
                <a:latin typeface="+mj-ea"/>
                <a:ea typeface="+mj-ea"/>
              </a:rPr>
              <a:t>오라클</a:t>
            </a:r>
            <a:r>
              <a:rPr lang="ko-KR" altLang="en-US" sz="1200" dirty="0" smtClean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데이터베이스 다운로드 페이지에 접속합니다</a:t>
            </a:r>
            <a:r>
              <a:rPr lang="en-US" altLang="ko-KR" sz="1200" dirty="0" smtClean="0">
                <a:latin typeface="+mj-ea"/>
                <a:ea typeface="+mj-ea"/>
              </a:rPr>
              <a:t>.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202635" y="2022350"/>
            <a:ext cx="5943600" cy="33102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396" y="1643591"/>
            <a:ext cx="72195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rgbClr val="FF0000"/>
                </a:solidFill>
                <a:latin typeface="+mj-ea"/>
                <a:ea typeface="+mj-ea"/>
              </a:rPr>
              <a:t>https://</a:t>
            </a:r>
            <a:r>
              <a:rPr lang="en-US" altLang="ko-KR" sz="1100" b="1" dirty="0" smtClean="0">
                <a:solidFill>
                  <a:srgbClr val="FF0000"/>
                </a:solidFill>
                <a:latin typeface="+mj-ea"/>
                <a:ea typeface="+mj-ea"/>
              </a:rPr>
              <a:t>www.oracle.com/technetwork/database/enterprise-edition/downloads/index.html</a:t>
            </a:r>
            <a:endParaRPr lang="ko-KR" altLang="en-US" sz="11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895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2505" y="1445637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스크롤을 내려 </a:t>
            </a:r>
            <a:r>
              <a:rPr lang="en-US" altLang="ko-KR" sz="1200">
                <a:latin typeface="+mj-ea"/>
                <a:ea typeface="+mj-ea"/>
              </a:rPr>
              <a:t>Oracle Database 11g Express Edition</a:t>
            </a:r>
            <a:r>
              <a:rPr lang="ko-KR" altLang="en-US" sz="1200">
                <a:latin typeface="+mj-ea"/>
                <a:ea typeface="+mj-ea"/>
              </a:rPr>
              <a:t>을 선택합니다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 smtClean="0">
                <a:latin typeface="+mj-ea"/>
                <a:ea typeface="+mj-ea"/>
              </a:rPr>
              <a:t>라이선스에 </a:t>
            </a:r>
            <a:r>
              <a:rPr lang="ko-KR" altLang="en-US" sz="1200">
                <a:latin typeface="+mj-ea"/>
                <a:ea typeface="+mj-ea"/>
              </a:rPr>
              <a:t>동의한 후 </a:t>
            </a:r>
            <a:r>
              <a:rPr lang="ko-KR" altLang="en-US" sz="1200" smtClean="0">
                <a:latin typeface="+mj-ea"/>
                <a:ea typeface="+mj-ea"/>
              </a:rPr>
              <a:t>자신의 </a:t>
            </a:r>
            <a:r>
              <a:rPr lang="ko-KR" altLang="en-US" sz="1200">
                <a:latin typeface="+mj-ea"/>
                <a:ea typeface="+mj-ea"/>
              </a:rPr>
              <a:t>운영체제에 </a:t>
            </a:r>
            <a:r>
              <a:rPr lang="ko-KR" altLang="en-US" sz="1200" smtClean="0">
                <a:latin typeface="+mj-ea"/>
                <a:ea typeface="+mj-ea"/>
              </a:rPr>
              <a:t>맞는</a:t>
            </a:r>
            <a:endParaRPr lang="en-US" altLang="ko-KR" sz="1200" smtClean="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  Oracle </a:t>
            </a:r>
            <a:r>
              <a:rPr lang="ko-KR" altLang="en-US" sz="1200">
                <a:latin typeface="+mj-ea"/>
                <a:ea typeface="+mj-ea"/>
              </a:rPr>
              <a:t>프로그램을 다운로드합니다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05" y="1987275"/>
            <a:ext cx="7864337" cy="27313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365513" y="3747052"/>
            <a:ext cx="1340006" cy="17890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56019" y="1863353"/>
            <a:ext cx="5549900" cy="14217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76470" y="3906078"/>
            <a:ext cx="7941365" cy="16158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latin typeface="+mj-ea"/>
                <a:ea typeface="+mj-ea"/>
              </a:rPr>
              <a:t>오라클 </a:t>
            </a:r>
            <a:r>
              <a:rPr lang="ko-KR" altLang="en-US" sz="1100">
                <a:latin typeface="+mj-ea"/>
                <a:ea typeface="+mj-ea"/>
              </a:rPr>
              <a:t>데이터베이스는 기본적으로 유료입니다</a:t>
            </a:r>
            <a:r>
              <a:rPr lang="en-US" altLang="ko-KR" sz="1100">
                <a:latin typeface="+mj-ea"/>
                <a:ea typeface="+mj-ea"/>
              </a:rPr>
              <a:t>. </a:t>
            </a:r>
            <a:r>
              <a:rPr lang="ko-KR" altLang="en-US" sz="1100">
                <a:latin typeface="+mj-ea"/>
                <a:ea typeface="+mj-ea"/>
              </a:rPr>
              <a:t>그래서 데이터베이스 응용 프로그램을 개발하는 개발자</a:t>
            </a:r>
            <a:r>
              <a:rPr lang="en-US" altLang="ko-KR" sz="1100">
                <a:latin typeface="+mj-ea"/>
                <a:ea typeface="+mj-ea"/>
              </a:rPr>
              <a:t>, </a:t>
            </a:r>
            <a:r>
              <a:rPr lang="ko-KR" altLang="en-US" sz="1100">
                <a:latin typeface="+mj-ea"/>
                <a:ea typeface="+mj-ea"/>
              </a:rPr>
              <a:t>데이</a:t>
            </a:r>
          </a:p>
          <a:p>
            <a:r>
              <a:rPr lang="ko-KR" altLang="en-US" sz="1100">
                <a:latin typeface="+mj-ea"/>
                <a:ea typeface="+mj-ea"/>
              </a:rPr>
              <a:t>터베이스를 활용해야 하는 중소기업의 전산 관리자</a:t>
            </a:r>
            <a:r>
              <a:rPr lang="en-US" altLang="ko-KR" sz="1100">
                <a:latin typeface="+mj-ea"/>
                <a:ea typeface="+mj-ea"/>
              </a:rPr>
              <a:t>, IT </a:t>
            </a:r>
            <a:r>
              <a:rPr lang="ko-KR" altLang="en-US" sz="1100">
                <a:latin typeface="+mj-ea"/>
                <a:ea typeface="+mj-ea"/>
              </a:rPr>
              <a:t>전문가나 교육용으로는 비싼 가격 탓에 사용하기가 어</a:t>
            </a:r>
          </a:p>
          <a:p>
            <a:r>
              <a:rPr lang="ko-KR" altLang="en-US" sz="1100">
                <a:latin typeface="+mj-ea"/>
                <a:ea typeface="+mj-ea"/>
              </a:rPr>
              <a:t>려웠습니다</a:t>
            </a:r>
            <a:r>
              <a:rPr lang="en-US" altLang="ko-KR" sz="1100">
                <a:latin typeface="+mj-ea"/>
                <a:ea typeface="+mj-ea"/>
              </a:rPr>
              <a:t>. </a:t>
            </a:r>
            <a:r>
              <a:rPr lang="ko-KR" altLang="en-US" sz="1100">
                <a:latin typeface="+mj-ea"/>
                <a:ea typeface="+mj-ea"/>
              </a:rPr>
              <a:t>이런 문제점을 보완하여 나온 것이 </a:t>
            </a:r>
            <a:r>
              <a:rPr lang="en-US" altLang="ko-KR" sz="1100">
                <a:latin typeface="+mj-ea"/>
                <a:ea typeface="+mj-ea"/>
              </a:rPr>
              <a:t>Oracle Database 11g Express Edition</a:t>
            </a:r>
            <a:r>
              <a:rPr lang="ko-KR" altLang="en-US" sz="1100">
                <a:latin typeface="+mj-ea"/>
                <a:ea typeface="+mj-ea"/>
              </a:rPr>
              <a:t>이며</a:t>
            </a:r>
            <a:r>
              <a:rPr lang="en-US" altLang="ko-KR" sz="1100">
                <a:latin typeface="+mj-ea"/>
                <a:ea typeface="+mj-ea"/>
              </a:rPr>
              <a:t>, </a:t>
            </a:r>
            <a:r>
              <a:rPr lang="ko-KR" altLang="en-US" sz="1100">
                <a:latin typeface="+mj-ea"/>
                <a:ea typeface="+mj-ea"/>
              </a:rPr>
              <a:t>그 특징은 다</a:t>
            </a:r>
          </a:p>
          <a:p>
            <a:r>
              <a:rPr lang="ko-KR" altLang="en-US" sz="1100">
                <a:latin typeface="+mj-ea"/>
                <a:ea typeface="+mj-ea"/>
              </a:rPr>
              <a:t>음과 같습니다</a:t>
            </a:r>
            <a:r>
              <a:rPr lang="en-US" altLang="ko-KR" sz="1100">
                <a:latin typeface="+mj-ea"/>
                <a:ea typeface="+mj-ea"/>
              </a:rPr>
              <a:t>.</a:t>
            </a:r>
          </a:p>
          <a:p>
            <a:r>
              <a:rPr lang="en-US" altLang="ko-KR" sz="1100">
                <a:latin typeface="+mj-ea"/>
                <a:ea typeface="+mj-ea"/>
              </a:rPr>
              <a:t>• </a:t>
            </a:r>
            <a:r>
              <a:rPr lang="ko-KR" altLang="en-US" sz="1100">
                <a:latin typeface="+mj-ea"/>
                <a:ea typeface="+mj-ea"/>
              </a:rPr>
              <a:t>라이선스 제약 없이 사용할 수 있습니다</a:t>
            </a:r>
            <a:r>
              <a:rPr lang="en-US" altLang="ko-KR" sz="1100">
                <a:latin typeface="+mj-ea"/>
                <a:ea typeface="+mj-ea"/>
              </a:rPr>
              <a:t>.</a:t>
            </a:r>
          </a:p>
          <a:p>
            <a:r>
              <a:rPr lang="en-US" altLang="ko-KR" sz="1100">
                <a:latin typeface="+mj-ea"/>
                <a:ea typeface="+mj-ea"/>
              </a:rPr>
              <a:t>• </a:t>
            </a:r>
            <a:r>
              <a:rPr lang="ko-KR" altLang="en-US" sz="1100">
                <a:latin typeface="+mj-ea"/>
                <a:ea typeface="+mj-ea"/>
              </a:rPr>
              <a:t>사용자 데이터 </a:t>
            </a:r>
            <a:r>
              <a:rPr lang="en-US" altLang="ko-KR" sz="1100">
                <a:latin typeface="+mj-ea"/>
                <a:ea typeface="+mj-ea"/>
              </a:rPr>
              <a:t>4GB, </a:t>
            </a:r>
            <a:r>
              <a:rPr lang="ko-KR" altLang="en-US" sz="1100">
                <a:latin typeface="+mj-ea"/>
                <a:ea typeface="+mj-ea"/>
              </a:rPr>
              <a:t>메모리 </a:t>
            </a:r>
            <a:r>
              <a:rPr lang="en-US" altLang="ko-KR" sz="1100">
                <a:latin typeface="+mj-ea"/>
                <a:ea typeface="+mj-ea"/>
              </a:rPr>
              <a:t>1GB, </a:t>
            </a:r>
            <a:r>
              <a:rPr lang="ko-KR" altLang="en-US" sz="1100">
                <a:latin typeface="+mj-ea"/>
                <a:ea typeface="+mj-ea"/>
              </a:rPr>
              <a:t>호스트 머신에 </a:t>
            </a:r>
            <a:r>
              <a:rPr lang="en-US" altLang="ko-KR" sz="1100">
                <a:latin typeface="+mj-ea"/>
                <a:ea typeface="+mj-ea"/>
              </a:rPr>
              <a:t>1CPU</a:t>
            </a:r>
            <a:r>
              <a:rPr lang="ko-KR" altLang="en-US" sz="1100">
                <a:latin typeface="+mj-ea"/>
                <a:ea typeface="+mj-ea"/>
              </a:rPr>
              <a:t>로 제약됩니다</a:t>
            </a:r>
            <a:r>
              <a:rPr lang="en-US" altLang="ko-KR" sz="1100">
                <a:latin typeface="+mj-ea"/>
                <a:ea typeface="+mj-ea"/>
              </a:rPr>
              <a:t>.</a:t>
            </a:r>
          </a:p>
          <a:p>
            <a:r>
              <a:rPr lang="en-US" altLang="ko-KR" sz="1100">
                <a:latin typeface="+mj-ea"/>
                <a:ea typeface="+mj-ea"/>
              </a:rPr>
              <a:t>• </a:t>
            </a:r>
            <a:r>
              <a:rPr lang="ko-KR" altLang="en-US" sz="1100">
                <a:latin typeface="+mj-ea"/>
                <a:ea typeface="+mj-ea"/>
              </a:rPr>
              <a:t>엔터프라이즈 환경</a:t>
            </a:r>
            <a:r>
              <a:rPr lang="en-US" altLang="ko-KR" sz="1100">
                <a:latin typeface="+mj-ea"/>
                <a:ea typeface="+mj-ea"/>
              </a:rPr>
              <a:t>, </a:t>
            </a:r>
            <a:r>
              <a:rPr lang="ko-KR" altLang="en-US" sz="1100">
                <a:latin typeface="+mj-ea"/>
                <a:ea typeface="+mj-ea"/>
              </a:rPr>
              <a:t>대기업이 아닌 이상 큰 제약이 없습니다</a:t>
            </a:r>
            <a:r>
              <a:rPr lang="en-US" altLang="ko-KR" sz="1100">
                <a:latin typeface="+mj-ea"/>
                <a:ea typeface="+mj-ea"/>
              </a:rPr>
              <a:t>.</a:t>
            </a:r>
          </a:p>
          <a:p>
            <a:r>
              <a:rPr lang="en-US" altLang="ko-KR" sz="1100">
                <a:latin typeface="+mj-ea"/>
                <a:ea typeface="+mj-ea"/>
              </a:rPr>
              <a:t>• </a:t>
            </a:r>
            <a:r>
              <a:rPr lang="ko-KR" altLang="en-US" sz="1100">
                <a:latin typeface="+mj-ea"/>
                <a:ea typeface="+mj-ea"/>
              </a:rPr>
              <a:t>윈도 비스타</a:t>
            </a:r>
            <a:r>
              <a:rPr lang="en-US" altLang="ko-KR" sz="1100">
                <a:latin typeface="+mj-ea"/>
                <a:ea typeface="+mj-ea"/>
              </a:rPr>
              <a:t>, </a:t>
            </a:r>
            <a:r>
              <a:rPr lang="ko-KR" altLang="en-US" sz="1100">
                <a:latin typeface="+mj-ea"/>
                <a:ea typeface="+mj-ea"/>
              </a:rPr>
              <a:t>윈도 </a:t>
            </a:r>
            <a:r>
              <a:rPr lang="en-US" altLang="ko-KR" sz="1100">
                <a:latin typeface="+mj-ea"/>
                <a:ea typeface="+mj-ea"/>
              </a:rPr>
              <a:t>7, </a:t>
            </a:r>
            <a:r>
              <a:rPr lang="ko-KR" altLang="en-US" sz="1100">
                <a:latin typeface="+mj-ea"/>
                <a:ea typeface="+mj-ea"/>
              </a:rPr>
              <a:t>윈도 </a:t>
            </a:r>
            <a:r>
              <a:rPr lang="en-US" altLang="ko-KR" sz="1100">
                <a:latin typeface="+mj-ea"/>
                <a:ea typeface="+mj-ea"/>
              </a:rPr>
              <a:t>10 </a:t>
            </a:r>
            <a:r>
              <a:rPr lang="ko-KR" altLang="en-US" sz="1100">
                <a:latin typeface="+mj-ea"/>
                <a:ea typeface="+mj-ea"/>
              </a:rPr>
              <a:t>등 노트북과 데스크탑에도 설치할 수 있습니다</a:t>
            </a:r>
            <a:r>
              <a:rPr lang="en-US" altLang="ko-KR" sz="1100">
                <a:latin typeface="+mj-ea"/>
                <a:ea typeface="+mj-ea"/>
              </a:rPr>
              <a:t>.</a:t>
            </a:r>
          </a:p>
          <a:p>
            <a:r>
              <a:rPr lang="en-US" altLang="ko-KR" sz="1100">
                <a:latin typeface="+mj-ea"/>
                <a:ea typeface="+mj-ea"/>
              </a:rPr>
              <a:t>• </a:t>
            </a:r>
            <a:r>
              <a:rPr lang="ko-KR" altLang="en-US" sz="1100">
                <a:latin typeface="+mj-ea"/>
                <a:ea typeface="+mj-ea"/>
              </a:rPr>
              <a:t>데이터베이스를 사용하는 클라이언트 데스크탑 프로그램에서도 사용할 수 있습니다</a:t>
            </a:r>
            <a:r>
              <a:rPr lang="en-US" altLang="ko-KR" sz="1100">
                <a:latin typeface="+mj-ea"/>
                <a:ea typeface="+mj-ea"/>
              </a:rPr>
              <a:t>.</a:t>
            </a:r>
            <a:endParaRPr lang="ko-KR" altLang="en-US" sz="110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3617843"/>
            <a:ext cx="424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200" b="1">
                <a:latin typeface="+mj-ea"/>
                <a:ea typeface="나눔스퀘어 Bold"/>
              </a:rPr>
              <a:t>11g Express Edition</a:t>
            </a:r>
            <a:r>
              <a:rPr lang="ko-KR" altLang="en-US" sz="1200" b="1">
                <a:latin typeface="+mj-ea"/>
                <a:ea typeface="나눔스퀘어 Bold"/>
              </a:rPr>
              <a:t>과 </a:t>
            </a:r>
            <a:r>
              <a:rPr lang="en-US" altLang="ko-KR" sz="1200" b="1">
                <a:latin typeface="+mj-ea"/>
                <a:ea typeface="나눔스퀘어 Bold"/>
              </a:rPr>
              <a:t>12c </a:t>
            </a:r>
            <a:r>
              <a:rPr lang="ko-KR" altLang="en-US" sz="1200" b="1">
                <a:latin typeface="+mj-ea"/>
                <a:ea typeface="나눔스퀘어 Bold"/>
              </a:rPr>
              <a:t>버전의 </a:t>
            </a:r>
            <a:r>
              <a:rPr lang="ko-KR" altLang="en-US" sz="1200" b="1" smtClean="0">
                <a:latin typeface="+mj-ea"/>
                <a:ea typeface="나눔스퀘어 Bold"/>
              </a:rPr>
              <a:t>차이</a:t>
            </a:r>
            <a:endParaRPr lang="ko-KR" altLang="en-US" sz="1200" b="1">
              <a:latin typeface="+mj-ea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100326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4450" y="1470990"/>
            <a:ext cx="8032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오라클 </a:t>
            </a:r>
            <a:r>
              <a:rPr lang="en-US" altLang="ko-KR" sz="1200">
                <a:latin typeface="+mj-ea"/>
                <a:ea typeface="+mj-ea"/>
              </a:rPr>
              <a:t>DBMS</a:t>
            </a:r>
            <a:r>
              <a:rPr lang="ko-KR" altLang="en-US" sz="1200">
                <a:latin typeface="+mj-ea"/>
                <a:ea typeface="+mj-ea"/>
              </a:rPr>
              <a:t>를 다운로드하려면 오라클 계정이 필요합니다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계정이 없다면 </a:t>
            </a:r>
            <a:r>
              <a:rPr lang="ko-KR" altLang="en-US" sz="1200" smtClean="0">
                <a:latin typeface="+mj-ea"/>
                <a:ea typeface="+mj-ea"/>
              </a:rPr>
              <a:t>계정 만들기를 클릭해 </a:t>
            </a:r>
            <a:r>
              <a:rPr lang="ko-KR" altLang="en-US" sz="1200">
                <a:latin typeface="+mj-ea"/>
                <a:ea typeface="+mj-ea"/>
              </a:rPr>
              <a:t>계정을 </a:t>
            </a:r>
            <a:r>
              <a:rPr lang="ko-KR" altLang="en-US" sz="1200" smtClean="0">
                <a:latin typeface="+mj-ea"/>
                <a:ea typeface="+mj-ea"/>
              </a:rPr>
              <a:t>새로</a:t>
            </a:r>
            <a:endParaRPr lang="en-US" altLang="ko-KR" sz="1200" smtClean="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 </a:t>
            </a:r>
            <a:r>
              <a:rPr lang="ko-KR" altLang="en-US" sz="1200" smtClean="0">
                <a:latin typeface="+mj-ea"/>
                <a:ea typeface="+mj-ea"/>
              </a:rPr>
              <a:t> </a:t>
            </a:r>
            <a:r>
              <a:rPr lang="ko-KR" altLang="en-US" sz="1200">
                <a:latin typeface="+mj-ea"/>
                <a:ea typeface="+mj-ea"/>
              </a:rPr>
              <a:t>만들고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이미 오라클 계정이 있다면 사용자 </a:t>
            </a:r>
            <a:r>
              <a:rPr lang="ko-KR" altLang="en-US" sz="1200" smtClean="0">
                <a:latin typeface="+mj-ea"/>
                <a:ea typeface="+mj-ea"/>
              </a:rPr>
              <a:t>이름과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 smtClean="0">
                <a:latin typeface="+mj-ea"/>
                <a:ea typeface="+mj-ea"/>
              </a:rPr>
              <a:t>암호를 </a:t>
            </a:r>
            <a:r>
              <a:rPr lang="ko-KR" altLang="en-US" sz="1200">
                <a:latin typeface="+mj-ea"/>
                <a:ea typeface="+mj-ea"/>
              </a:rPr>
              <a:t>입력하여 </a:t>
            </a:r>
            <a:r>
              <a:rPr lang="ko-KR" altLang="en-US" sz="1200" smtClean="0">
                <a:latin typeface="+mj-ea"/>
                <a:ea typeface="+mj-ea"/>
              </a:rPr>
              <a:t>로그인합니다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609243" y="2052955"/>
            <a:ext cx="2494280" cy="27520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5862" y="1421944"/>
            <a:ext cx="8299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ko-KR" altLang="en-US" sz="1200">
                <a:latin typeface="+mj-ea"/>
                <a:ea typeface="+mj-ea"/>
              </a:rPr>
              <a:t>설치 파일을 다운로드한 후 압축을 풀고 설치 파일을 더블클릭하여 설치를 시작합니다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227874" y="1837443"/>
            <a:ext cx="2955290" cy="2251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3687" y="1490557"/>
            <a:ext cx="7841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라이선스에 동의한 후 </a:t>
            </a:r>
            <a:r>
              <a:rPr lang="en-US" altLang="ko-KR" sz="1200">
                <a:latin typeface="+mj-ea"/>
                <a:ea typeface="+mj-ea"/>
              </a:rPr>
              <a:t>Next</a:t>
            </a:r>
            <a:r>
              <a:rPr lang="ko-KR" altLang="en-US" sz="1200">
                <a:latin typeface="+mj-ea"/>
                <a:ea typeface="+mj-ea"/>
              </a:rPr>
              <a:t>를 클릭해 설치를 진행합니다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057109" y="1948704"/>
            <a:ext cx="3598545" cy="2741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348370" y="4452730"/>
            <a:ext cx="561560" cy="12920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5739" y="1440862"/>
            <a:ext cx="7297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설치 폴더 경로를 확인하고 </a:t>
            </a:r>
            <a:r>
              <a:rPr lang="en-US" altLang="ko-KR" sz="1200">
                <a:latin typeface="+mj-ea"/>
                <a:ea typeface="+mj-ea"/>
              </a:rPr>
              <a:t>Next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120111" y="1807313"/>
            <a:ext cx="4088765" cy="31159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295938" y="3846444"/>
            <a:ext cx="715618" cy="159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.1 JDK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설치하기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1" y="1452410"/>
            <a:ext cx="7275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사용자정의 설치창이 나타나면 다음을 클릭해 설치를 진행합니다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 descr="C:\Users\김윤지\AppData\Local\Microsoft\Windows\INetCache\Content.Word\1-14-3-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909" y="2006408"/>
            <a:ext cx="3298825" cy="250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641574" y="4234069"/>
            <a:ext cx="874160" cy="2537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22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678" y="1421918"/>
            <a:ext cx="7863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설치 구성을 확인한 후 </a:t>
            </a:r>
            <a:r>
              <a:rPr lang="en-US" altLang="ko-KR" sz="1200">
                <a:latin typeface="+mj-ea"/>
                <a:ea typeface="+mj-ea"/>
              </a:rPr>
              <a:t>Install</a:t>
            </a:r>
            <a:r>
              <a:rPr lang="ko-KR" altLang="en-US" sz="1200">
                <a:latin typeface="+mj-ea"/>
                <a:ea typeface="+mj-ea"/>
              </a:rPr>
              <a:t>을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5678" y="5857255"/>
            <a:ext cx="8100392" cy="2616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latin typeface="+mj-ea"/>
                <a:ea typeface="+mj-ea"/>
              </a:rPr>
              <a:t>중간에 </a:t>
            </a:r>
            <a:r>
              <a:rPr lang="ko-KR" altLang="en-US" sz="1100">
                <a:latin typeface="+mj-ea"/>
                <a:ea typeface="+mj-ea"/>
              </a:rPr>
              <a:t>비밀번호를 묻는 창이 나타나면 </a:t>
            </a:r>
            <a:r>
              <a:rPr lang="en-US" altLang="ko-KR" sz="1100">
                <a:latin typeface="+mj-ea"/>
                <a:ea typeface="+mj-ea"/>
              </a:rPr>
              <a:t>1234 </a:t>
            </a:r>
            <a:r>
              <a:rPr lang="ko-KR" altLang="en-US" sz="1100">
                <a:latin typeface="+mj-ea"/>
                <a:ea typeface="+mj-ea"/>
              </a:rPr>
              <a:t>혹은 자신이 원하는 비밀번호를 입력합니다</a:t>
            </a:r>
            <a:r>
              <a:rPr lang="en-US" altLang="ko-KR" sz="1100">
                <a:latin typeface="+mj-ea"/>
                <a:ea typeface="+mj-ea"/>
              </a:rPr>
              <a:t>.</a:t>
            </a:r>
            <a:endParaRPr lang="ko-KR" altLang="en-US" sz="11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2037691" y="1860192"/>
            <a:ext cx="4164326" cy="33081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755874" y="4840357"/>
            <a:ext cx="591378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26165" y="5546035"/>
            <a:ext cx="884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>
                <a:latin typeface="+mj-ea"/>
                <a:ea typeface="나눔스퀘어 Bold"/>
              </a:rPr>
              <a:t>T</a:t>
            </a:r>
            <a:r>
              <a:rPr lang="en-US" altLang="ko-KR" sz="1400" b="1" smtClean="0">
                <a:latin typeface="+mj-ea"/>
                <a:ea typeface="나눔스퀘어 Bold"/>
              </a:rPr>
              <a:t>ip</a:t>
            </a:r>
            <a:endParaRPr lang="en-US" altLang="ko-KR" sz="1400" b="1">
              <a:latin typeface="+mj-ea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490870"/>
            <a:ext cx="8766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오라클 설치를 마쳤으면 오라클에 관리자 계정으로 접속합니다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윈도 검색창에서 </a:t>
            </a:r>
            <a:r>
              <a:rPr lang="en-US" altLang="ko-KR" sz="1200">
                <a:latin typeface="+mj-ea"/>
                <a:ea typeface="+mj-ea"/>
              </a:rPr>
              <a:t>cmd</a:t>
            </a:r>
            <a:r>
              <a:rPr lang="ko-KR" altLang="en-US" sz="1200">
                <a:latin typeface="+mj-ea"/>
                <a:ea typeface="+mj-ea"/>
              </a:rPr>
              <a:t>를 </a:t>
            </a:r>
            <a:r>
              <a:rPr lang="ko-KR" altLang="en-US" sz="1200" smtClean="0">
                <a:latin typeface="+mj-ea"/>
                <a:ea typeface="+mj-ea"/>
              </a:rPr>
              <a:t>입력하여 </a:t>
            </a:r>
            <a:r>
              <a:rPr lang="ko-KR" altLang="en-US" sz="1200">
                <a:latin typeface="+mj-ea"/>
                <a:ea typeface="+mj-ea"/>
              </a:rPr>
              <a:t>명령 프롬프트창을 </a:t>
            </a:r>
            <a:endParaRPr lang="en-US" altLang="ko-KR" sz="1200" smtClean="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  </a:t>
            </a:r>
            <a:r>
              <a:rPr lang="ko-KR" altLang="en-US" sz="1200" smtClean="0">
                <a:latin typeface="+mj-ea"/>
                <a:ea typeface="+mj-ea"/>
              </a:rPr>
              <a:t>연 </a:t>
            </a:r>
            <a:r>
              <a:rPr lang="ko-KR" altLang="en-US" sz="1200">
                <a:latin typeface="+mj-ea"/>
                <a:ea typeface="+mj-ea"/>
              </a:rPr>
              <a:t>후 다음과 같이 </a:t>
            </a:r>
            <a:r>
              <a:rPr lang="en-US" altLang="ko-KR" sz="1200">
                <a:latin typeface="+mj-ea"/>
                <a:ea typeface="+mj-ea"/>
              </a:rPr>
              <a:t>sqlplus</a:t>
            </a:r>
            <a:r>
              <a:rPr lang="ko-KR" altLang="en-US" sz="1200">
                <a:latin typeface="+mj-ea"/>
                <a:ea typeface="+mj-ea"/>
              </a:rPr>
              <a:t>라고 입력하고 </a:t>
            </a:r>
            <a:r>
              <a:rPr lang="ko-KR" altLang="en-US" sz="1200" smtClean="0">
                <a:latin typeface="+mj-ea"/>
                <a:ea typeface="+mj-ea"/>
              </a:rPr>
              <a:t>엔터키를 칩니다</a:t>
            </a:r>
            <a:r>
              <a:rPr lang="en-US" altLang="ko-KR" sz="1200" smtClean="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24274" y="2061865"/>
            <a:ext cx="5943600" cy="3108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017643" y="2504660"/>
            <a:ext cx="417443" cy="14908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6165" y="1490869"/>
            <a:ext cx="8517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9. </a:t>
            </a:r>
            <a:r>
              <a:rPr lang="ko-KR" altLang="en-US" sz="1200">
                <a:latin typeface="+mj-ea"/>
                <a:ea typeface="+mj-ea"/>
              </a:rPr>
              <a:t>유저 네임에는 </a:t>
            </a:r>
            <a:r>
              <a:rPr lang="en-US" altLang="ko-KR" sz="1200">
                <a:latin typeface="+mj-ea"/>
                <a:ea typeface="+mj-ea"/>
              </a:rPr>
              <a:t>system</a:t>
            </a:r>
            <a:r>
              <a:rPr lang="ko-KR" altLang="en-US" sz="1200">
                <a:latin typeface="+mj-ea"/>
                <a:ea typeface="+mj-ea"/>
              </a:rPr>
              <a:t>을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패스워드에는 설치 시 입력한 비밀번호인 </a:t>
            </a:r>
            <a:r>
              <a:rPr lang="en-US" altLang="ko-KR" sz="1200">
                <a:latin typeface="+mj-ea"/>
                <a:ea typeface="+mj-ea"/>
              </a:rPr>
              <a:t>1234</a:t>
            </a:r>
            <a:r>
              <a:rPr lang="ko-KR" altLang="en-US" sz="1200">
                <a:latin typeface="+mj-ea"/>
                <a:ea typeface="+mj-ea"/>
              </a:rPr>
              <a:t>를 입력합니다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15551" y="1864898"/>
            <a:ext cx="6279161" cy="35718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948070" y="3051313"/>
            <a:ext cx="427382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4389" y="1441173"/>
            <a:ext cx="8519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10. </a:t>
            </a:r>
            <a:r>
              <a:rPr lang="en-US" altLang="ko-KR" sz="1200">
                <a:latin typeface="+mj-ea"/>
                <a:ea typeface="+mj-ea"/>
              </a:rPr>
              <a:t>SQL &gt; </a:t>
            </a:r>
            <a:r>
              <a:rPr lang="ko-KR" altLang="en-US" sz="1200">
                <a:latin typeface="+mj-ea"/>
                <a:ea typeface="+mj-ea"/>
              </a:rPr>
              <a:t>뒤에 </a:t>
            </a:r>
            <a:r>
              <a:rPr lang="en-US" altLang="ko-KR" sz="1200">
                <a:latin typeface="+mj-ea"/>
                <a:ea typeface="+mj-ea"/>
              </a:rPr>
              <a:t>create user scott identified by tiger; </a:t>
            </a:r>
            <a:r>
              <a:rPr lang="ko-KR" altLang="en-US" sz="1200">
                <a:latin typeface="+mj-ea"/>
                <a:ea typeface="+mj-ea"/>
              </a:rPr>
              <a:t>명령을 입력하여 실습용 사용자 </a:t>
            </a:r>
            <a:r>
              <a:rPr lang="ko-KR" altLang="en-US" sz="1200" smtClean="0">
                <a:latin typeface="+mj-ea"/>
                <a:ea typeface="+mj-ea"/>
              </a:rPr>
              <a:t>계정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scott</a:t>
            </a:r>
            <a:r>
              <a:rPr lang="ko-KR" altLang="en-US" sz="1200" smtClean="0">
                <a:latin typeface="+mj-ea"/>
                <a:ea typeface="+mj-ea"/>
              </a:rPr>
              <a:t>를 </a:t>
            </a:r>
            <a:r>
              <a:rPr lang="ko-KR" altLang="en-US" sz="1200">
                <a:latin typeface="+mj-ea"/>
                <a:ea typeface="+mj-ea"/>
              </a:rPr>
              <a:t>생성합니다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endParaRPr lang="en-US" altLang="ko-KR" sz="1200" smtClean="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    </a:t>
            </a:r>
            <a:r>
              <a:rPr lang="ko-KR" altLang="en-US" sz="1200" smtClean="0">
                <a:latin typeface="+mj-ea"/>
                <a:ea typeface="+mj-ea"/>
              </a:rPr>
              <a:t>이어서 </a:t>
            </a:r>
            <a:r>
              <a:rPr lang="en-US" altLang="ko-KR" sz="1200">
                <a:latin typeface="+mj-ea"/>
                <a:ea typeface="+mj-ea"/>
              </a:rPr>
              <a:t>grant resource, connect to scott; </a:t>
            </a:r>
            <a:r>
              <a:rPr lang="ko-KR" altLang="en-US" sz="1200">
                <a:latin typeface="+mj-ea"/>
                <a:ea typeface="+mj-ea"/>
              </a:rPr>
              <a:t>명령을 입력하여 </a:t>
            </a:r>
            <a:r>
              <a:rPr lang="ko-KR" altLang="en-US" sz="1200" smtClean="0">
                <a:latin typeface="+mj-ea"/>
                <a:ea typeface="+mj-ea"/>
              </a:rPr>
              <a:t>권한을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 smtClean="0">
                <a:latin typeface="+mj-ea"/>
                <a:ea typeface="+mj-ea"/>
              </a:rPr>
              <a:t>부여합니다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74" y="2001286"/>
            <a:ext cx="777240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409" y="1500810"/>
            <a:ext cx="8557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11. </a:t>
            </a:r>
            <a:r>
              <a:rPr lang="en-US" altLang="ko-KR" sz="1200">
                <a:latin typeface="+mj-ea"/>
                <a:ea typeface="+mj-ea"/>
              </a:rPr>
              <a:t>exit </a:t>
            </a:r>
            <a:r>
              <a:rPr lang="ko-KR" altLang="en-US" sz="1200">
                <a:latin typeface="+mj-ea"/>
                <a:ea typeface="+mj-ea"/>
              </a:rPr>
              <a:t>명령을 입력하여 관리자 계정의 접속을 끊고</a:t>
            </a:r>
            <a:r>
              <a:rPr lang="en-US" altLang="ko-KR" sz="1200">
                <a:latin typeface="+mj-ea"/>
                <a:ea typeface="+mj-ea"/>
              </a:rPr>
              <a:t>, </a:t>
            </a:r>
            <a:r>
              <a:rPr lang="ko-KR" altLang="en-US" sz="1200">
                <a:latin typeface="+mj-ea"/>
                <a:ea typeface="+mj-ea"/>
              </a:rPr>
              <a:t>다시 </a:t>
            </a:r>
            <a:r>
              <a:rPr lang="en-US" altLang="ko-KR" sz="1200">
                <a:latin typeface="+mj-ea"/>
                <a:ea typeface="+mj-ea"/>
              </a:rPr>
              <a:t>sqlplus </a:t>
            </a:r>
            <a:r>
              <a:rPr lang="ko-KR" altLang="en-US" sz="1200">
                <a:latin typeface="+mj-ea"/>
                <a:ea typeface="+mj-ea"/>
              </a:rPr>
              <a:t>명령을 입력한 후 </a:t>
            </a:r>
            <a:r>
              <a:rPr lang="ko-KR" altLang="en-US" sz="1200" smtClean="0">
                <a:latin typeface="+mj-ea"/>
                <a:ea typeface="+mj-ea"/>
              </a:rPr>
              <a:t>실습 계정인 </a:t>
            </a:r>
            <a:r>
              <a:rPr lang="en-US" altLang="ko-KR" sz="1200">
                <a:latin typeface="+mj-ea"/>
                <a:ea typeface="+mj-ea"/>
              </a:rPr>
              <a:t>scott </a:t>
            </a:r>
            <a:r>
              <a:rPr lang="ko-KR" altLang="en-US" sz="1200">
                <a:latin typeface="+mj-ea"/>
                <a:ea typeface="+mj-ea"/>
              </a:rPr>
              <a:t>계정으로 </a:t>
            </a:r>
            <a:endParaRPr lang="en-US" altLang="ko-KR" sz="1200" smtClean="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    </a:t>
            </a:r>
            <a:r>
              <a:rPr lang="ko-KR" altLang="en-US" sz="1200" smtClean="0">
                <a:latin typeface="+mj-ea"/>
                <a:ea typeface="+mj-ea"/>
              </a:rPr>
              <a:t>접속을 시도합니다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585" y="1962475"/>
            <a:ext cx="6646173" cy="4257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5119" y="1959543"/>
            <a:ext cx="7643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윈도 탐색기에서 내 </a:t>
            </a:r>
            <a:r>
              <a:rPr lang="en-US" altLang="ko-KR" sz="1200">
                <a:latin typeface="+mj-ea"/>
                <a:ea typeface="+mj-ea"/>
              </a:rPr>
              <a:t>PC</a:t>
            </a:r>
            <a:r>
              <a:rPr lang="ko-KR" altLang="en-US" sz="1200">
                <a:latin typeface="+mj-ea"/>
                <a:ea typeface="+mj-ea"/>
              </a:rPr>
              <a:t>를 마우스 오른쪽 버튼으로 클릭한 후 관리를 선택합니다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395787" y="1409121"/>
            <a:ext cx="8039113" cy="455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오라클 </a:t>
            </a:r>
            <a:r>
              <a:rPr lang="en-US" altLang="ko-KR" spc="-1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DBMS </a:t>
            </a:r>
            <a:r>
              <a:rPr lang="ko-KR" altLang="en-US" spc="-10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수동 실행  설정하기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/>
          <p:cNvPicPr/>
          <p:nvPr/>
        </p:nvPicPr>
        <p:blipFill>
          <a:blip r:embed="rId2"/>
          <a:stretch>
            <a:fillRect/>
          </a:stretch>
        </p:blipFill>
        <p:spPr>
          <a:xfrm>
            <a:off x="2105231" y="2377729"/>
            <a:ext cx="3800475" cy="2619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1997765" y="3687416"/>
            <a:ext cx="1073426" cy="1987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68806" y="4094920"/>
            <a:ext cx="1073426" cy="1987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2125" y="1471639"/>
            <a:ext cx="6203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서비스 및 응용프로그램 </a:t>
            </a:r>
            <a:r>
              <a:rPr lang="en-US" altLang="ko-KR" sz="1200">
                <a:latin typeface="+mj-ea"/>
                <a:ea typeface="+mj-ea"/>
              </a:rPr>
              <a:t>&gt; </a:t>
            </a:r>
            <a:r>
              <a:rPr lang="ko-KR" altLang="en-US" sz="1200">
                <a:latin typeface="+mj-ea"/>
                <a:ea typeface="+mj-ea"/>
              </a:rPr>
              <a:t>서비스를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24274" y="1748638"/>
            <a:ext cx="5486400" cy="39395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540565" y="3329609"/>
            <a:ext cx="506896" cy="993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590261"/>
            <a:ext cx="8300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j-ea"/>
                <a:ea typeface="+mj-ea"/>
              </a:rPr>
              <a:t>3. OracleServiceXE</a:t>
            </a:r>
            <a:r>
              <a:rPr lang="ko-KR" altLang="en-US" sz="1200">
                <a:latin typeface="+mj-ea"/>
                <a:ea typeface="+mj-ea"/>
              </a:rPr>
              <a:t>와 </a:t>
            </a:r>
            <a:r>
              <a:rPr lang="en-US" altLang="ko-KR" sz="1200">
                <a:latin typeface="+mj-ea"/>
                <a:ea typeface="+mj-ea"/>
              </a:rPr>
              <a:t>OracleXTNSListner </a:t>
            </a:r>
            <a:r>
              <a:rPr lang="ko-KR" altLang="en-US" sz="1200">
                <a:latin typeface="+mj-ea"/>
                <a:ea typeface="+mj-ea"/>
              </a:rPr>
              <a:t>상태를 보면 ‘자동’으로 설정되어 있습니다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이를 </a:t>
            </a:r>
            <a:r>
              <a:rPr lang="ko-KR" altLang="en-US" sz="1200" smtClean="0">
                <a:latin typeface="+mj-ea"/>
                <a:ea typeface="+mj-ea"/>
              </a:rPr>
              <a:t>더블클릭해서 모두</a:t>
            </a:r>
            <a:endParaRPr lang="en-US" altLang="ko-KR" sz="1200" smtClean="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 </a:t>
            </a:r>
            <a:r>
              <a:rPr lang="ko-KR" altLang="en-US" sz="1200" smtClean="0">
                <a:latin typeface="+mj-ea"/>
                <a:ea typeface="+mj-ea"/>
              </a:rPr>
              <a:t> </a:t>
            </a:r>
            <a:r>
              <a:rPr lang="ko-KR" altLang="en-US" sz="1200">
                <a:latin typeface="+mj-ea"/>
                <a:ea typeface="+mj-ea"/>
              </a:rPr>
              <a:t>‘수동’으로 바꿔줍니다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24274" y="2129886"/>
            <a:ext cx="6400800" cy="41019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399183" y="4055165"/>
            <a:ext cx="1125491" cy="1256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4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2647218" y="1767771"/>
            <a:ext cx="3415652" cy="3539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3508513" y="3319670"/>
            <a:ext cx="616226" cy="2179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98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3.7 Oracle DBMS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2563591" y="1600283"/>
            <a:ext cx="3330313" cy="39159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3478696" y="3349487"/>
            <a:ext cx="427382" cy="2087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98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.1 JDK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설치하기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5419" y="1426121"/>
            <a:ext cx="6879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설치가 완료되면 </a:t>
            </a:r>
            <a:r>
              <a:rPr lang="en-US" altLang="ko-KR" sz="1200">
                <a:latin typeface="+mj-ea"/>
                <a:ea typeface="+mj-ea"/>
              </a:rPr>
              <a:t>Close</a:t>
            </a:r>
            <a:r>
              <a:rPr lang="ko-KR" altLang="en-US" sz="1200">
                <a:latin typeface="+mj-ea"/>
                <a:ea typeface="+mj-ea"/>
              </a:rPr>
              <a:t>를 클릭해 설치를 종료합니다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 descr="C:\Users\김윤지\AppData\Local\Microsoft\Windows\INetCache\Content.Word\1-14-3-8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501" y="1852207"/>
            <a:ext cx="4761865" cy="3623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661452" y="5158408"/>
            <a:ext cx="924339" cy="2385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2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3.8 SQL Developer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119" y="1639957"/>
            <a:ext cx="785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1. </a:t>
            </a:r>
            <a:r>
              <a:rPr lang="ko-KR" altLang="en-US" sz="1200" dirty="0">
                <a:latin typeface="+mj-ea"/>
                <a:ea typeface="+mj-ea"/>
              </a:rPr>
              <a:t>다음 링크에 접속한 후 스크롤을 내려 화면 아래쪽에 있는 </a:t>
            </a:r>
            <a:r>
              <a:rPr lang="en-US" altLang="ko-KR" sz="1200" dirty="0">
                <a:latin typeface="+mj-ea"/>
                <a:ea typeface="+mj-ea"/>
              </a:rPr>
              <a:t>Previous Version</a:t>
            </a:r>
            <a:r>
              <a:rPr lang="ko-KR" altLang="en-US" sz="1200" dirty="0">
                <a:latin typeface="+mj-ea"/>
                <a:ea typeface="+mj-ea"/>
              </a:rPr>
              <a:t>을 클릭합니다</a:t>
            </a:r>
            <a:r>
              <a:rPr lang="en-US" altLang="ko-KR" sz="1200" dirty="0" smtClean="0">
                <a:latin typeface="+mj-ea"/>
                <a:ea typeface="+mj-ea"/>
              </a:rPr>
              <a:t>.</a:t>
            </a:r>
            <a:endParaRPr lang="en-US" altLang="ko-KR" sz="1200" dirty="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74409" y="2771474"/>
            <a:ext cx="5731510" cy="21437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448724" y="3734023"/>
            <a:ext cx="944218" cy="2186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93135" y="1853158"/>
            <a:ext cx="7017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>
                <a:solidFill>
                  <a:srgbClr val="FF0000"/>
                </a:solidFill>
                <a:latin typeface="+mj-ea"/>
                <a:ea typeface="+mj-ea"/>
              </a:rPr>
              <a:t>https://www.oracle.com/technetwork/developer-tools/sql-developer/downloads/index.html</a:t>
            </a:r>
            <a:endParaRPr lang="ko-KR" altLang="en-US" sz="11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8998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3.8 SQL Developer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8377" y="1392776"/>
            <a:ext cx="8032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라이선스 사용에 동의한 후 자신의 운영체제에 맞는 </a:t>
            </a:r>
            <a:r>
              <a:rPr lang="en-US" altLang="ko-KR" sz="1200">
                <a:latin typeface="+mj-ea"/>
                <a:ea typeface="+mj-ea"/>
              </a:rPr>
              <a:t>Oracle SQL Developer</a:t>
            </a:r>
            <a:r>
              <a:rPr lang="ko-KR" altLang="en-US" sz="1200">
                <a:latin typeface="+mj-ea"/>
                <a:ea typeface="+mj-ea"/>
              </a:rPr>
              <a:t>를 선택해 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 smtClean="0">
                <a:latin typeface="+mj-ea"/>
                <a:ea typeface="+mj-ea"/>
              </a:rPr>
              <a:t>다운로드합니다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24274" y="2057565"/>
            <a:ext cx="5731510" cy="23850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6013174" y="3250095"/>
            <a:ext cx="775252" cy="16896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27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3.8 SQL Developer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5495" y="1409122"/>
            <a:ext cx="8309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ko-KR" altLang="en-US" sz="1200">
                <a:latin typeface="+mj-ea"/>
                <a:ea typeface="+mj-ea"/>
              </a:rPr>
              <a:t>오라클 </a:t>
            </a:r>
            <a:r>
              <a:rPr lang="en-US" altLang="ko-KR" sz="1200">
                <a:latin typeface="+mj-ea"/>
                <a:ea typeface="+mj-ea"/>
              </a:rPr>
              <a:t>SQL Developer</a:t>
            </a:r>
            <a:r>
              <a:rPr lang="ko-KR" altLang="en-US" sz="1200">
                <a:latin typeface="+mj-ea"/>
                <a:ea typeface="+mj-ea"/>
              </a:rPr>
              <a:t>는 별도의 설치 과정 없이 압축을 풀면 바로 설치가 진행됩니다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 smtClean="0">
                <a:latin typeface="+mj-ea"/>
                <a:ea typeface="+mj-ea"/>
              </a:rPr>
              <a:t>다운로드한 </a:t>
            </a:r>
            <a:r>
              <a:rPr lang="ko-KR" altLang="en-US" sz="1200">
                <a:latin typeface="+mj-ea"/>
                <a:ea typeface="+mj-ea"/>
              </a:rPr>
              <a:t>파일이 </a:t>
            </a:r>
            <a:r>
              <a:rPr lang="ko-KR" altLang="en-US" sz="1200" smtClean="0">
                <a:latin typeface="+mj-ea"/>
                <a:ea typeface="+mj-ea"/>
              </a:rPr>
              <a:t>있는</a:t>
            </a:r>
            <a:endParaRPr lang="en-US" altLang="ko-KR" sz="1200" smtClean="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  </a:t>
            </a:r>
            <a:r>
              <a:rPr lang="ko-KR" altLang="en-US" sz="1200" smtClean="0">
                <a:latin typeface="+mj-ea"/>
                <a:ea typeface="+mj-ea"/>
              </a:rPr>
              <a:t>폴더를 </a:t>
            </a:r>
            <a:r>
              <a:rPr lang="ko-KR" altLang="en-US" sz="1200">
                <a:latin typeface="+mj-ea"/>
                <a:ea typeface="+mj-ea"/>
              </a:rPr>
              <a:t>열고 압축을 푼 후 실행 파일을 더블클릭합니다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401418" y="2081743"/>
            <a:ext cx="5943600" cy="41897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087217" y="2922104"/>
            <a:ext cx="1759226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975652" y="5198165"/>
            <a:ext cx="636105" cy="6559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27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3.8 SQL Developer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5556" y="1402065"/>
            <a:ext cx="7981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SQL Developer</a:t>
            </a:r>
            <a:r>
              <a:rPr lang="ko-KR" altLang="en-US" sz="1200">
                <a:latin typeface="+mj-ea"/>
                <a:ea typeface="+mj-ea"/>
              </a:rPr>
              <a:t>가 실행되면서 </a:t>
            </a:r>
            <a:r>
              <a:rPr lang="en-US" altLang="ko-KR" sz="1200">
                <a:latin typeface="+mj-ea"/>
                <a:ea typeface="+mj-ea"/>
              </a:rPr>
              <a:t>SQL Developer</a:t>
            </a:r>
            <a:r>
              <a:rPr lang="ko-KR" altLang="en-US" sz="1200">
                <a:latin typeface="+mj-ea"/>
                <a:ea typeface="+mj-ea"/>
              </a:rPr>
              <a:t>의 웰컴 페이지가 나타납니다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24274" y="1904544"/>
            <a:ext cx="5943600" cy="33470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727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3.8 SQL Developer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3902" y="1372897"/>
            <a:ext cx="7219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왼쪽에 있는 </a:t>
            </a:r>
            <a:r>
              <a:rPr lang="ko-KR" altLang="en-US" sz="1200" smtClean="0">
                <a:latin typeface="+mj-ea"/>
                <a:ea typeface="+mj-ea"/>
              </a:rPr>
              <a:t>연결아이콘을 </a:t>
            </a:r>
            <a:r>
              <a:rPr lang="ko-KR" altLang="en-US" sz="1200">
                <a:latin typeface="+mj-ea"/>
                <a:ea typeface="+mj-ea"/>
              </a:rPr>
              <a:t>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933342" y="1778689"/>
            <a:ext cx="4229100" cy="4095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933342" y="2902225"/>
            <a:ext cx="404724" cy="1987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27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3.8 SQL Developer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3809" y="1490869"/>
            <a:ext cx="7881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+mj-ea"/>
                <a:ea typeface="+mj-ea"/>
              </a:rPr>
              <a:t>6. system </a:t>
            </a:r>
            <a:r>
              <a:rPr lang="ko-KR" altLang="en-US" sz="1200">
                <a:latin typeface="+mj-ea"/>
                <a:ea typeface="+mj-ea"/>
              </a:rPr>
              <a:t>관리자로 접속하여 만든 계정 정보를 입력한 후 테스트를 클릭해 상태가 성공이면 </a:t>
            </a:r>
            <a:r>
              <a:rPr lang="ko-KR" altLang="en-US" sz="1200" smtClean="0">
                <a:latin typeface="+mj-ea"/>
                <a:ea typeface="+mj-ea"/>
              </a:rPr>
              <a:t>접속을 </a:t>
            </a:r>
            <a:r>
              <a:rPr lang="ko-KR" altLang="en-US" sz="1200">
                <a:latin typeface="+mj-ea"/>
                <a:ea typeface="+mj-ea"/>
              </a:rPr>
              <a:t>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2319" y="5620697"/>
            <a:ext cx="7923264" cy="93871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smtClean="0">
                <a:latin typeface="+mj-ea"/>
                <a:ea typeface="+mj-ea"/>
              </a:rPr>
              <a:t>접속 </a:t>
            </a:r>
            <a:r>
              <a:rPr lang="ko-KR" altLang="en-US" sz="1100">
                <a:latin typeface="+mj-ea"/>
                <a:ea typeface="+mj-ea"/>
              </a:rPr>
              <a:t>이름</a:t>
            </a:r>
            <a:r>
              <a:rPr lang="en-US" altLang="ko-KR" sz="1100">
                <a:latin typeface="+mj-ea"/>
                <a:ea typeface="+mj-ea"/>
              </a:rPr>
              <a:t>: </a:t>
            </a:r>
            <a:r>
              <a:rPr lang="ko-KR" altLang="en-US" sz="1100">
                <a:latin typeface="+mj-ea"/>
                <a:ea typeface="+mj-ea"/>
              </a:rPr>
              <a:t>어떤 작업으로 접속하는지 쉽게 알 수 있게 명칭을 지정합니다</a:t>
            </a:r>
            <a:r>
              <a:rPr lang="en-US" altLang="ko-KR" sz="1100" smtClean="0">
                <a:latin typeface="+mj-ea"/>
                <a:ea typeface="+mj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smtClean="0">
                <a:latin typeface="+mj-ea"/>
                <a:ea typeface="+mj-ea"/>
              </a:rPr>
              <a:t>사용자 </a:t>
            </a:r>
            <a:r>
              <a:rPr lang="ko-KR" altLang="en-US" sz="1100">
                <a:latin typeface="+mj-ea"/>
                <a:ea typeface="+mj-ea"/>
              </a:rPr>
              <a:t>이름</a:t>
            </a:r>
            <a:r>
              <a:rPr lang="en-US" altLang="ko-KR" sz="1100">
                <a:latin typeface="+mj-ea"/>
                <a:ea typeface="+mj-ea"/>
              </a:rPr>
              <a:t>: </a:t>
            </a:r>
            <a:r>
              <a:rPr lang="ko-KR" altLang="en-US" sz="1100">
                <a:latin typeface="+mj-ea"/>
                <a:ea typeface="+mj-ea"/>
              </a:rPr>
              <a:t>실습 계정을 입력합니다</a:t>
            </a:r>
            <a:r>
              <a:rPr lang="en-US" altLang="ko-KR" sz="1100" smtClean="0">
                <a:latin typeface="+mj-ea"/>
                <a:ea typeface="+mj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smtClean="0">
                <a:latin typeface="+mj-ea"/>
                <a:ea typeface="+mj-ea"/>
              </a:rPr>
              <a:t>비밀번호</a:t>
            </a:r>
            <a:r>
              <a:rPr lang="en-US" altLang="ko-KR" sz="1100">
                <a:latin typeface="+mj-ea"/>
                <a:ea typeface="+mj-ea"/>
              </a:rPr>
              <a:t>: </a:t>
            </a:r>
            <a:r>
              <a:rPr lang="ko-KR" altLang="en-US" sz="1100">
                <a:latin typeface="+mj-ea"/>
                <a:ea typeface="+mj-ea"/>
              </a:rPr>
              <a:t>실습 계정 생성 시 지정한 비밀번호를 입력합니다</a:t>
            </a:r>
            <a:r>
              <a:rPr lang="en-US" altLang="ko-KR" sz="1100" smtClean="0">
                <a:latin typeface="+mj-ea"/>
                <a:ea typeface="+mj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smtClean="0">
                <a:latin typeface="+mj-ea"/>
                <a:ea typeface="+mj-ea"/>
              </a:rPr>
              <a:t>호스트 </a:t>
            </a:r>
            <a:r>
              <a:rPr lang="ko-KR" altLang="en-US" sz="1100">
                <a:latin typeface="+mj-ea"/>
                <a:ea typeface="+mj-ea"/>
              </a:rPr>
              <a:t>이름</a:t>
            </a:r>
            <a:r>
              <a:rPr lang="en-US" altLang="ko-KR" sz="1100">
                <a:latin typeface="+mj-ea"/>
                <a:ea typeface="+mj-ea"/>
              </a:rPr>
              <a:t>: </a:t>
            </a:r>
            <a:r>
              <a:rPr lang="ko-KR" altLang="en-US" sz="1100">
                <a:latin typeface="+mj-ea"/>
                <a:ea typeface="+mj-ea"/>
              </a:rPr>
              <a:t>오라클이 설치된 주소를 입력합니다</a:t>
            </a:r>
            <a:r>
              <a:rPr lang="en-US" altLang="ko-KR" sz="1100">
                <a:latin typeface="+mj-ea"/>
                <a:ea typeface="+mj-ea"/>
              </a:rPr>
              <a:t>. </a:t>
            </a:r>
            <a:r>
              <a:rPr lang="ko-KR" altLang="en-US" sz="1100">
                <a:latin typeface="+mj-ea"/>
                <a:ea typeface="+mj-ea"/>
              </a:rPr>
              <a:t>이 책은 설치한 위치가 로컬 </a:t>
            </a:r>
            <a:r>
              <a:rPr lang="en-US" altLang="ko-KR" sz="1100">
                <a:latin typeface="+mj-ea"/>
                <a:ea typeface="+mj-ea"/>
              </a:rPr>
              <a:t>PC</a:t>
            </a:r>
            <a:r>
              <a:rPr lang="ko-KR" altLang="en-US" sz="1100" smtClean="0">
                <a:latin typeface="+mj-ea"/>
                <a:ea typeface="+mj-ea"/>
              </a:rPr>
              <a:t>이므로 </a:t>
            </a:r>
            <a:r>
              <a:rPr lang="en-US" altLang="ko-KR" sz="1100">
                <a:latin typeface="+mj-ea"/>
                <a:ea typeface="+mj-ea"/>
              </a:rPr>
              <a:t>localhost</a:t>
            </a:r>
            <a:r>
              <a:rPr lang="ko-KR" altLang="en-US" sz="1100">
                <a:latin typeface="+mj-ea"/>
                <a:ea typeface="+mj-ea"/>
              </a:rPr>
              <a:t>입니다</a:t>
            </a:r>
            <a:r>
              <a:rPr lang="en-US" altLang="ko-KR" sz="1100" smtClean="0">
                <a:latin typeface="+mj-ea"/>
                <a:ea typeface="+mj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100" smtClean="0">
                <a:latin typeface="+mj-ea"/>
                <a:ea typeface="+mj-ea"/>
              </a:rPr>
              <a:t>SID</a:t>
            </a:r>
            <a:r>
              <a:rPr lang="en-US" altLang="ko-KR" sz="1100">
                <a:latin typeface="+mj-ea"/>
                <a:ea typeface="+mj-ea"/>
              </a:rPr>
              <a:t>: </a:t>
            </a:r>
            <a:r>
              <a:rPr lang="ko-KR" altLang="en-US" sz="1100">
                <a:latin typeface="+mj-ea"/>
                <a:ea typeface="+mj-ea"/>
              </a:rPr>
              <a:t>오라클 실행 시 인스턴스 이름을 의미합니다</a:t>
            </a:r>
            <a:r>
              <a:rPr lang="en-US" altLang="ko-KR" sz="1100">
                <a:latin typeface="+mj-ea"/>
                <a:ea typeface="+mj-ea"/>
              </a:rPr>
              <a:t>.</a:t>
            </a:r>
            <a:r>
              <a:rPr lang="en-US" altLang="ko-KR" sz="1100" smtClean="0">
                <a:latin typeface="+mj-ea"/>
                <a:ea typeface="+mj-ea"/>
              </a:rPr>
              <a:t>11g </a:t>
            </a:r>
            <a:r>
              <a:rPr lang="en-US" altLang="ko-KR" sz="1100">
                <a:latin typeface="+mj-ea"/>
                <a:ea typeface="+mj-ea"/>
              </a:rPr>
              <a:t>express</a:t>
            </a:r>
            <a:r>
              <a:rPr lang="ko-KR" altLang="en-US" sz="1100">
                <a:latin typeface="+mj-ea"/>
                <a:ea typeface="+mj-ea"/>
              </a:rPr>
              <a:t>는 </a:t>
            </a:r>
            <a:r>
              <a:rPr lang="en-US" altLang="ko-KR" sz="1100">
                <a:latin typeface="+mj-ea"/>
                <a:ea typeface="+mj-ea"/>
              </a:rPr>
              <a:t>xe</a:t>
            </a:r>
            <a:r>
              <a:rPr lang="ko-KR" altLang="en-US" sz="1100">
                <a:latin typeface="+mj-ea"/>
                <a:ea typeface="+mj-ea"/>
              </a:rPr>
              <a:t>로 설정되어 있습니다</a:t>
            </a:r>
            <a:r>
              <a:rPr lang="en-US" altLang="ko-KR" sz="1100">
                <a:latin typeface="+mj-ea"/>
                <a:ea typeface="+mj-ea"/>
              </a:rPr>
              <a:t>.</a:t>
            </a:r>
            <a:endParaRPr lang="ko-KR" altLang="en-US" sz="1100">
              <a:latin typeface="+mj-ea"/>
              <a:ea typeface="+mj-ea"/>
            </a:endParaRP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162878" y="1936971"/>
            <a:ext cx="5943600" cy="29641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4363278" y="4671391"/>
            <a:ext cx="874644" cy="2297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27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3.8 SQL Developer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5982" y="1521335"/>
            <a:ext cx="8020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오라클과 연결되면 </a:t>
            </a:r>
            <a:r>
              <a:rPr lang="en-US" altLang="ko-KR" sz="1200">
                <a:latin typeface="+mj-ea"/>
                <a:ea typeface="+mj-ea"/>
              </a:rPr>
              <a:t>SQL</a:t>
            </a:r>
            <a:r>
              <a:rPr lang="ko-KR" altLang="en-US" sz="1200">
                <a:latin typeface="+mj-ea"/>
                <a:ea typeface="+mj-ea"/>
              </a:rPr>
              <a:t>문을 입력하는 워크시트가 생성됩니다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962319" y="2028825"/>
            <a:ext cx="5943600" cy="32575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727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3.9 exERD 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5738" y="1470991"/>
            <a:ext cx="82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1. </a:t>
            </a:r>
            <a:r>
              <a:rPr lang="ko-KR" altLang="en-US" sz="1200">
                <a:latin typeface="+mj-ea"/>
                <a:ea typeface="+mj-ea"/>
              </a:rPr>
              <a:t>이클립스 상단 메뉴의 </a:t>
            </a:r>
            <a:r>
              <a:rPr lang="en-US" altLang="ko-KR" sz="1200">
                <a:latin typeface="+mj-ea"/>
                <a:ea typeface="+mj-ea"/>
              </a:rPr>
              <a:t>Help &gt; Install New Software...</a:t>
            </a:r>
            <a:r>
              <a:rPr lang="ko-KR" altLang="en-US" sz="1200">
                <a:latin typeface="+mj-ea"/>
                <a:ea typeface="+mj-ea"/>
              </a:rPr>
              <a:t>를 선택합니다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123121" y="1931711"/>
            <a:ext cx="5943600" cy="4048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945835" y="2126974"/>
            <a:ext cx="357808" cy="14908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945835" y="4929809"/>
            <a:ext cx="1421295" cy="17890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9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3.9 exERD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8474" y="1490872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2. </a:t>
            </a:r>
            <a:r>
              <a:rPr lang="ko-KR" altLang="en-US" sz="1200">
                <a:latin typeface="+mj-ea"/>
                <a:ea typeface="+mj-ea"/>
              </a:rPr>
              <a:t>주소를 추가하기 위해 </a:t>
            </a:r>
            <a:r>
              <a:rPr lang="en-US" altLang="ko-KR" sz="1200">
                <a:latin typeface="+mj-ea"/>
                <a:ea typeface="+mj-ea"/>
              </a:rPr>
              <a:t>Add...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40006" y="1926896"/>
            <a:ext cx="5943600" cy="2835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6558049" y="2718369"/>
            <a:ext cx="634328" cy="159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9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31641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3.9 exERD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458144"/>
            <a:ext cx="8080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3. </a:t>
            </a:r>
            <a:r>
              <a:rPr lang="en-US" altLang="ko-KR" sz="1200">
                <a:latin typeface="+mj-ea"/>
                <a:ea typeface="+mj-ea"/>
              </a:rPr>
              <a:t>Name</a:t>
            </a:r>
            <a:r>
              <a:rPr lang="ko-KR" altLang="en-US" sz="1200">
                <a:latin typeface="+mj-ea"/>
                <a:ea typeface="+mj-ea"/>
              </a:rPr>
              <a:t>에는 </a:t>
            </a:r>
            <a:r>
              <a:rPr lang="en-US" altLang="ko-KR" sz="1200">
                <a:latin typeface="+mj-ea"/>
                <a:ea typeface="+mj-ea"/>
              </a:rPr>
              <a:t>exERD</a:t>
            </a:r>
            <a:r>
              <a:rPr lang="ko-KR" altLang="en-US" sz="1200">
                <a:latin typeface="+mj-ea"/>
                <a:ea typeface="+mj-ea"/>
              </a:rPr>
              <a:t>라고 입력하고</a:t>
            </a:r>
            <a:r>
              <a:rPr lang="en-US" altLang="ko-KR" sz="1200">
                <a:latin typeface="+mj-ea"/>
                <a:ea typeface="+mj-ea"/>
              </a:rPr>
              <a:t>, Location</a:t>
            </a:r>
            <a:r>
              <a:rPr lang="ko-KR" altLang="en-US" sz="1200">
                <a:latin typeface="+mj-ea"/>
                <a:ea typeface="+mj-ea"/>
              </a:rPr>
              <a:t>에는 </a:t>
            </a:r>
            <a:r>
              <a:rPr lang="en-US" altLang="ko-KR" sz="1200">
                <a:latin typeface="+mj-ea"/>
                <a:ea typeface="+mj-ea"/>
              </a:rPr>
              <a:t>http://exerd.com/update</a:t>
            </a:r>
            <a:r>
              <a:rPr lang="ko-KR" altLang="en-US" sz="1200">
                <a:latin typeface="+mj-ea"/>
                <a:ea typeface="+mj-ea"/>
              </a:rPr>
              <a:t>를 입력한 후 </a:t>
            </a:r>
            <a:r>
              <a:rPr lang="en-US" altLang="ko-KR" sz="1200">
                <a:latin typeface="+mj-ea"/>
                <a:ea typeface="+mj-ea"/>
              </a:rPr>
              <a:t>Add</a:t>
            </a:r>
            <a:r>
              <a:rPr lang="ko-KR" altLang="en-US" sz="1200" smtClean="0">
                <a:latin typeface="+mj-ea"/>
                <a:ea typeface="+mj-ea"/>
              </a:rPr>
              <a:t>를</a:t>
            </a:r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ko-KR" altLang="en-US" sz="1200" smtClean="0">
                <a:latin typeface="+mj-ea"/>
                <a:ea typeface="+mj-ea"/>
              </a:rPr>
              <a:t>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6374" y="4303643"/>
            <a:ext cx="5297557" cy="2616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latin typeface="+mj-ea"/>
                <a:ea typeface="+mj-ea"/>
              </a:rPr>
              <a:t>이름은 사용자 편의 대로 입력하면 됩니다</a:t>
            </a:r>
            <a:r>
              <a:rPr lang="en-US" altLang="ko-KR" sz="1100" smtClean="0">
                <a:latin typeface="+mj-ea"/>
                <a:ea typeface="+mj-ea"/>
              </a:rPr>
              <a:t>.</a:t>
            </a:r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88095" y="2128216"/>
            <a:ext cx="4476750" cy="1428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56740" y="3985591"/>
            <a:ext cx="1269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200" b="1" smtClean="0">
                <a:latin typeface="+mj-ea"/>
                <a:ea typeface="+mj-ea"/>
              </a:rPr>
              <a:t>Tip</a:t>
            </a:r>
            <a:endParaRPr lang="en-US" altLang="ko-KR" sz="12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029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.1 JDK</a:t>
            </a:r>
            <a:r>
              <a:rPr lang="ko-KR" altLang="en-US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설치하기</a:t>
            </a:r>
            <a:r>
              <a:rPr lang="en-US" altLang="ko-KR" sz="2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3625" y="1452097"/>
            <a:ext cx="8319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8. </a:t>
            </a:r>
            <a:r>
              <a:rPr lang="ko-KR" altLang="en-US" sz="1200">
                <a:latin typeface="+mj-ea"/>
                <a:ea typeface="+mj-ea"/>
              </a:rPr>
              <a:t>윈도 탐색기에서 </a:t>
            </a:r>
            <a:r>
              <a:rPr lang="en-US" altLang="ko-KR" sz="1200">
                <a:latin typeface="+mj-ea"/>
                <a:ea typeface="+mj-ea"/>
              </a:rPr>
              <a:t>JDK </a:t>
            </a:r>
            <a:r>
              <a:rPr lang="ko-KR" altLang="en-US" sz="1200">
                <a:latin typeface="+mj-ea"/>
                <a:ea typeface="+mj-ea"/>
              </a:rPr>
              <a:t>설치 폴더를 열면 </a:t>
            </a:r>
            <a:r>
              <a:rPr lang="en-US" altLang="ko-KR" sz="1200">
                <a:latin typeface="+mj-ea"/>
                <a:ea typeface="+mj-ea"/>
              </a:rPr>
              <a:t>JDK</a:t>
            </a:r>
            <a:r>
              <a:rPr lang="ko-KR" altLang="en-US" sz="1200">
                <a:latin typeface="+mj-ea"/>
                <a:ea typeface="+mj-ea"/>
              </a:rPr>
              <a:t>와 </a:t>
            </a:r>
            <a:r>
              <a:rPr lang="en-US" altLang="ko-KR" sz="1200">
                <a:latin typeface="+mj-ea"/>
                <a:ea typeface="+mj-ea"/>
              </a:rPr>
              <a:t>JRE </a:t>
            </a:r>
            <a:r>
              <a:rPr lang="ko-KR" altLang="en-US" sz="1200">
                <a:latin typeface="+mj-ea"/>
                <a:ea typeface="+mj-ea"/>
              </a:rPr>
              <a:t>폴더가 설치된 것을 확인할 수 있습니다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62100" y="1867596"/>
            <a:ext cx="5562600" cy="441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574235" y="3588026"/>
            <a:ext cx="3617843" cy="2683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2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3.9 exERD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0829" y="1466187"/>
            <a:ext cx="7782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4. </a:t>
            </a:r>
            <a:r>
              <a:rPr lang="en-US" altLang="ko-KR" sz="1200">
                <a:latin typeface="+mj-ea"/>
                <a:ea typeface="+mj-ea"/>
              </a:rPr>
              <a:t>eXERD </a:t>
            </a:r>
            <a:r>
              <a:rPr lang="ko-KR" altLang="en-US" sz="1200">
                <a:latin typeface="+mj-ea"/>
                <a:ea typeface="+mj-ea"/>
              </a:rPr>
              <a:t>체크박스에 체크하고 </a:t>
            </a:r>
            <a:r>
              <a:rPr lang="en-US" altLang="ko-KR" sz="1200">
                <a:latin typeface="+mj-ea"/>
                <a:ea typeface="+mj-ea"/>
              </a:rPr>
              <a:t>Next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97783" y="1857830"/>
            <a:ext cx="5451475" cy="42157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789043" y="3180522"/>
            <a:ext cx="159027" cy="159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50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3.9 exERD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3536" y="1337627"/>
            <a:ext cx="7744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5. </a:t>
            </a:r>
            <a:r>
              <a:rPr lang="ko-KR" altLang="en-US" sz="1200">
                <a:latin typeface="+mj-ea"/>
                <a:ea typeface="+mj-ea"/>
              </a:rPr>
              <a:t>라이선스 사용에 동의하고 </a:t>
            </a:r>
            <a:r>
              <a:rPr lang="en-US" altLang="ko-KR" sz="1200">
                <a:latin typeface="+mj-ea"/>
                <a:ea typeface="+mj-ea"/>
              </a:rPr>
              <a:t>Finish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43712" y="1800143"/>
            <a:ext cx="5598160" cy="43510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1703346" y="5138530"/>
            <a:ext cx="1755471" cy="13914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50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3.9 exERD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5921" y="1372244"/>
            <a:ext cx="8239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latin typeface="+mj-ea"/>
                <a:ea typeface="+mj-ea"/>
              </a:rPr>
              <a:t>6. </a:t>
            </a:r>
            <a:r>
              <a:rPr lang="ko-KR" altLang="en-US" sz="1200">
                <a:latin typeface="+mj-ea"/>
                <a:ea typeface="+mj-ea"/>
              </a:rPr>
              <a:t>인증에 동의한다는 체크박스에 체크한 후 </a:t>
            </a:r>
            <a:r>
              <a:rPr lang="en-US" altLang="ko-KR" sz="1200">
                <a:latin typeface="+mj-ea"/>
                <a:ea typeface="+mj-ea"/>
              </a:rPr>
              <a:t>Accepted selected</a:t>
            </a:r>
            <a:r>
              <a:rPr lang="ko-KR" altLang="en-US" sz="1200">
                <a:latin typeface="+mj-ea"/>
                <a:ea typeface="+mj-ea"/>
              </a:rPr>
              <a:t>를 클릭합니다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2480526" y="1669123"/>
            <a:ext cx="3810000" cy="487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623930" y="2027583"/>
            <a:ext cx="228600" cy="2186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303643" y="6211957"/>
            <a:ext cx="904461" cy="21866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50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6400800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개발 환경 설정하기</a:t>
            </a:r>
            <a:endParaRPr lang="ko-KR" altLang="en-US" sz="1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05F25-AD86-4858-AA4B-4CE1BB47D3AC}"/>
              </a:ext>
            </a:extLst>
          </p:cNvPr>
          <p:cNvSpPr txBox="1"/>
          <p:nvPr/>
        </p:nvSpPr>
        <p:spPr>
          <a:xfrm>
            <a:off x="1324274" y="711235"/>
            <a:ext cx="64008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3.9 exERD </a:t>
            </a:r>
            <a:r>
              <a:rPr lang="ko-KR" altLang="en-US" sz="2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설치하기</a:t>
            </a:r>
            <a:endParaRPr lang="ko-KR" altLang="en-US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6348" y="1431235"/>
            <a:ext cx="817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latin typeface="+mj-ea"/>
                <a:ea typeface="+mj-ea"/>
              </a:rPr>
              <a:t>7. </a:t>
            </a:r>
            <a:r>
              <a:rPr lang="ko-KR" altLang="en-US" sz="1200">
                <a:latin typeface="+mj-ea"/>
                <a:ea typeface="+mj-ea"/>
              </a:rPr>
              <a:t>설치를 마친 후 이클립스를 다시 시작합니다</a:t>
            </a:r>
            <a:r>
              <a:rPr lang="en-US" altLang="ko-KR" sz="1200">
                <a:latin typeface="+mj-ea"/>
                <a:ea typeface="+mj-ea"/>
              </a:rPr>
              <a:t>. </a:t>
            </a:r>
            <a:r>
              <a:rPr lang="ko-KR" altLang="en-US" sz="1200">
                <a:latin typeface="+mj-ea"/>
                <a:ea typeface="+mj-ea"/>
              </a:rPr>
              <a:t>상단 메뉴의 </a:t>
            </a:r>
            <a:r>
              <a:rPr lang="en-US" altLang="ko-KR" sz="1200">
                <a:latin typeface="+mj-ea"/>
                <a:ea typeface="+mj-ea"/>
              </a:rPr>
              <a:t>File &gt; New &gt; others</a:t>
            </a:r>
            <a:r>
              <a:rPr lang="ko-KR" altLang="en-US" sz="1200">
                <a:latin typeface="+mj-ea"/>
                <a:ea typeface="+mj-ea"/>
              </a:rPr>
              <a:t>를 </a:t>
            </a:r>
            <a:r>
              <a:rPr lang="ko-KR" altLang="en-US" sz="1200" smtClean="0">
                <a:latin typeface="+mj-ea"/>
                <a:ea typeface="+mj-ea"/>
              </a:rPr>
              <a:t>선택하고</a:t>
            </a:r>
            <a:r>
              <a:rPr lang="en-US" altLang="ko-KR" sz="1200" smtClean="0">
                <a:latin typeface="+mj-ea"/>
                <a:ea typeface="+mj-ea"/>
              </a:rPr>
              <a:t> eXERD </a:t>
            </a:r>
            <a:r>
              <a:rPr lang="ko-KR" altLang="en-US" sz="1200" smtClean="0">
                <a:latin typeface="+mj-ea"/>
                <a:ea typeface="+mj-ea"/>
              </a:rPr>
              <a:t>폴더가</a:t>
            </a:r>
            <a:endParaRPr lang="en-US" altLang="ko-KR" sz="1200" smtClean="0">
              <a:latin typeface="+mj-ea"/>
              <a:ea typeface="+mj-ea"/>
            </a:endParaRPr>
          </a:p>
          <a:p>
            <a:r>
              <a:rPr lang="en-US" altLang="ko-KR" sz="1200">
                <a:latin typeface="+mj-ea"/>
                <a:ea typeface="+mj-ea"/>
              </a:rPr>
              <a:t> </a:t>
            </a:r>
            <a:r>
              <a:rPr lang="en-US" altLang="ko-KR" sz="1200" smtClean="0">
                <a:latin typeface="+mj-ea"/>
                <a:ea typeface="+mj-ea"/>
              </a:rPr>
              <a:t>  </a:t>
            </a:r>
            <a:r>
              <a:rPr lang="ko-KR" altLang="en-US" sz="1200" smtClean="0">
                <a:latin typeface="+mj-ea"/>
                <a:ea typeface="+mj-ea"/>
              </a:rPr>
              <a:t>정상적으로 </a:t>
            </a:r>
            <a:r>
              <a:rPr lang="ko-KR" altLang="en-US" sz="1200">
                <a:latin typeface="+mj-ea"/>
                <a:ea typeface="+mj-ea"/>
              </a:rPr>
              <a:t>설치되어 있는지 확인합니다</a:t>
            </a:r>
            <a:r>
              <a:rPr lang="en-US" altLang="ko-KR" sz="1200">
                <a:latin typeface="+mj-ea"/>
                <a:ea typeface="+mj-ea"/>
              </a:rPr>
              <a:t>.</a:t>
            </a:r>
            <a:endParaRPr lang="ko-KR" altLang="en-US" sz="1200">
              <a:latin typeface="+mj-ea"/>
              <a:ea typeface="+mj-ea"/>
            </a:endParaRPr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56069" y="2182067"/>
            <a:ext cx="5149850" cy="41040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848678" y="3916017"/>
            <a:ext cx="1202635" cy="8448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50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5472</TotalTime>
  <Words>2411</Words>
  <Application>Microsoft Office PowerPoint</Application>
  <PresentationFormat>화면 슬라이드 쇼(4:3)</PresentationFormat>
  <Paragraphs>325</Paragraphs>
  <Slides>93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9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SSEN Kim</dc:creator>
  <cp:lastModifiedBy>Windows 사용자</cp:lastModifiedBy>
  <cp:revision>707</cp:revision>
  <dcterms:created xsi:type="dcterms:W3CDTF">2018-08-29T04:30:46Z</dcterms:created>
  <dcterms:modified xsi:type="dcterms:W3CDTF">2019-03-15T02:26:26Z</dcterms:modified>
</cp:coreProperties>
</file>